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690" r:id="rId5"/>
    <p:sldMasterId id="2147483705" r:id="rId6"/>
    <p:sldMasterId id="2147483710" r:id="rId7"/>
    <p:sldMasterId id="2147483733" r:id="rId8"/>
  </p:sldMasterIdLst>
  <p:notesMasterIdLst>
    <p:notesMasterId r:id="rId47"/>
  </p:notesMasterIdLst>
  <p:handoutMasterIdLst>
    <p:handoutMasterId r:id="rId48"/>
  </p:handoutMasterIdLst>
  <p:sldIdLst>
    <p:sldId id="341" r:id="rId9"/>
    <p:sldId id="259" r:id="rId10"/>
    <p:sldId id="281" r:id="rId11"/>
    <p:sldId id="285" r:id="rId12"/>
    <p:sldId id="286" r:id="rId13"/>
    <p:sldId id="316" r:id="rId14"/>
    <p:sldId id="298" r:id="rId15"/>
    <p:sldId id="299" r:id="rId16"/>
    <p:sldId id="300" r:id="rId17"/>
    <p:sldId id="301" r:id="rId18"/>
    <p:sldId id="302" r:id="rId19"/>
    <p:sldId id="303" r:id="rId20"/>
    <p:sldId id="304" r:id="rId21"/>
    <p:sldId id="305" r:id="rId22"/>
    <p:sldId id="317" r:id="rId23"/>
    <p:sldId id="318" r:id="rId24"/>
    <p:sldId id="319" r:id="rId25"/>
    <p:sldId id="320" r:id="rId26"/>
    <p:sldId id="321" r:id="rId27"/>
    <p:sldId id="325" r:id="rId28"/>
    <p:sldId id="322" r:id="rId29"/>
    <p:sldId id="324" r:id="rId30"/>
    <p:sldId id="323"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87424" autoAdjust="0"/>
  </p:normalViewPr>
  <p:slideViewPr>
    <p:cSldViewPr snapToGrid="0" showGuides="1">
      <p:cViewPr>
        <p:scale>
          <a:sx n="80" d="100"/>
          <a:sy n="80" d="100"/>
        </p:scale>
        <p:origin x="-1044" y="402"/>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70" d="100"/>
          <a:sy n="70" d="100"/>
        </p:scale>
        <p:origin x="-2088" y="-276"/>
      </p:cViewPr>
      <p:guideLst>
        <p:guide orient="horz" pos="2800"/>
        <p:guide pos="127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11363"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2019300" y="4447617"/>
            <a:ext cx="4825374"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706880" y="540068"/>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Core Java 8 </a:t>
            </a:r>
            <a:r>
              <a:rPr lang="en-US" sz="1200" baseline="0" dirty="0" smtClean="0">
                <a:latin typeface="Arial" pitchFamily="34" charset="0"/>
                <a:cs typeface="Arial" pitchFamily="34" charset="0"/>
              </a:rPr>
              <a:t> </a:t>
            </a:r>
            <a:r>
              <a:rPr lang="en-US" sz="1200" dirty="0" smtClean="0">
                <a:latin typeface="Arial" pitchFamily="34" charset="0"/>
                <a:cs typeface="Arial" pitchFamily="34" charset="0"/>
              </a:rPr>
              <a:t>and Development Tools	                                                     Exception Handling</a:t>
            </a:r>
            <a:endParaRPr lang="en-US" sz="1200" dirty="0">
              <a:latin typeface="Arial" pitchFamily="34" charset="0"/>
              <a:cs typeface="Arial" pitchFamily="34" charset="0"/>
            </a:endParaRPr>
          </a:p>
        </p:txBody>
      </p:sp>
      <p:sp>
        <p:nvSpPr>
          <p:cNvPr id="12" name="Rectangle 14"/>
          <p:cNvSpPr>
            <a:spLocks noChangeArrowheads="1"/>
          </p:cNvSpPr>
          <p:nvPr/>
        </p:nvSpPr>
        <p:spPr bwMode="auto">
          <a:xfrm>
            <a:off x="3926723" y="8788595"/>
            <a:ext cx="2946699" cy="341758"/>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09-</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12950"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Error: </a:t>
            </a:r>
          </a:p>
          <a:p>
            <a:endParaRPr lang="en-US" dirty="0" smtClean="0"/>
          </a:p>
          <a:p>
            <a:r>
              <a:rPr lang="en-US" dirty="0" smtClean="0"/>
              <a:t>Instances of Error are internal errors in Java runtime environment. These are rare and usually fatal and therefore not supposed to be handled by the program. Instances of error are thrown, when the Java Virtual Machine faces some memory leakage problem, insufficient memory problem, dynamic linking failure or when some other "hard" failure in the virtual machine occurs. Obviously, in case of an error, the program stops executing.</a:t>
            </a:r>
          </a:p>
          <a:p>
            <a:endParaRPr lang="en-US" dirty="0"/>
          </a:p>
        </p:txBody>
      </p:sp>
      <p:sp>
        <p:nvSpPr>
          <p:cNvPr id="6" name="Slide Image Placeholder 5"/>
          <p:cNvSpPr>
            <a:spLocks noGrp="1" noRot="1" noChangeAspect="1"/>
          </p:cNvSpPr>
          <p:nvPr>
            <p:ph type="sldImg"/>
          </p:nvPr>
        </p:nvSpPr>
        <p:spPr>
          <a:xfrm>
            <a:off x="2012950" y="720725"/>
            <a:ext cx="4800600" cy="3600450"/>
          </a:xfr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Java distinguishes between two categories of exceptions:</a:t>
            </a:r>
          </a:p>
          <a:p>
            <a:r>
              <a:rPr lang="en-US" dirty="0" smtClean="0"/>
              <a:t>Checked exceptions </a:t>
            </a:r>
          </a:p>
          <a:p>
            <a:r>
              <a:rPr lang="en-US" dirty="0" smtClean="0"/>
              <a:t>Unchecked exceptions </a:t>
            </a:r>
          </a:p>
          <a:p>
            <a:endParaRPr lang="en-US" dirty="0" smtClean="0"/>
          </a:p>
          <a:p>
            <a:r>
              <a:rPr lang="en-US" dirty="0" smtClean="0"/>
              <a:t>This distinction is important, because the Java compiler enforces a catch-or-declare requirement for checked exceptions. An exception's type determines whether the exception is checked or unchecked. All classes that inherit from the Exception class but not the </a:t>
            </a:r>
            <a:r>
              <a:rPr lang="en-US" dirty="0" err="1" smtClean="0"/>
              <a:t>RuntimeException</a:t>
            </a:r>
            <a:r>
              <a:rPr lang="en-US" dirty="0" smtClean="0"/>
              <a:t> class are considered to be checked exceptions. The compiler checks each method call and method declaration to determine whether the method throws checked exceptions. If so, the compiler ensures that the checked exception is caught or is declared in a throws clause.</a:t>
            </a:r>
          </a:p>
          <a:p>
            <a:endParaRPr lang="en-US" dirty="0"/>
          </a:p>
        </p:txBody>
      </p:sp>
      <p:sp>
        <p:nvSpPr>
          <p:cNvPr id="6" name="Slide Image Placeholder 5"/>
          <p:cNvSpPr>
            <a:spLocks noGrp="1" noRot="1" noChangeAspect="1"/>
          </p:cNvSpPr>
          <p:nvPr>
            <p:ph type="sldImg"/>
          </p:nvPr>
        </p:nvSpPr>
        <p:spPr>
          <a:xfrm>
            <a:off x="2012950" y="720725"/>
            <a:ext cx="4800600" cy="3600450"/>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Example:</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An </a:t>
            </a:r>
            <a:r>
              <a:rPr lang="en-US" dirty="0" err="1" smtClean="0"/>
              <a:t>SQLException</a:t>
            </a:r>
            <a:r>
              <a:rPr lang="en-US" dirty="0" smtClean="0"/>
              <a:t> can be thrown while attempting to connect to database. Hence must be caught.</a:t>
            </a:r>
          </a:p>
          <a:p>
            <a:endParaRPr lang="en-US" dirty="0"/>
          </a:p>
        </p:txBody>
      </p:sp>
      <p:sp>
        <p:nvSpPr>
          <p:cNvPr id="6" name="AutoShape 5"/>
          <p:cNvSpPr>
            <a:spLocks noChangeArrowheads="1"/>
          </p:cNvSpPr>
          <p:nvPr/>
        </p:nvSpPr>
        <p:spPr bwMode="auto">
          <a:xfrm>
            <a:off x="2360846" y="4769354"/>
            <a:ext cx="4364755" cy="2378671"/>
          </a:xfrm>
          <a:prstGeom prst="roundRect">
            <a:avLst>
              <a:gd name="adj" fmla="val 16667"/>
            </a:avLst>
          </a:prstGeom>
          <a:noFill/>
          <a:ln w="9525" algn="ctr">
            <a:solidFill>
              <a:schemeClr val="tx1"/>
            </a:solidFill>
            <a:round/>
            <a:headEnd/>
            <a:tailEnd/>
          </a:ln>
          <a:effectLst/>
        </p:spPr>
        <p:txBody>
          <a:bodyPr lIns="103614" tIns="50897" rIns="103614" bIns="50897" anchor="ctr"/>
          <a:lstStyle/>
          <a:p>
            <a:pPr lvl="1">
              <a:tabLst>
                <a:tab pos="828902" algn="l"/>
                <a:tab pos="1657804" algn="l"/>
                <a:tab pos="2486706" algn="l"/>
                <a:tab pos="3315609" algn="l"/>
              </a:tabLst>
            </a:pPr>
            <a:r>
              <a:rPr lang="en-US" sz="1200" dirty="0">
                <a:latin typeface="Arial" pitchFamily="34" charset="0"/>
                <a:cs typeface="Arial" pitchFamily="34" charset="0"/>
              </a:rPr>
              <a:t>try	{</a:t>
            </a:r>
          </a:p>
          <a:p>
            <a:pPr lvl="1">
              <a:tabLst>
                <a:tab pos="828902" algn="l"/>
                <a:tab pos="1657804" algn="l"/>
                <a:tab pos="2486706" algn="l"/>
                <a:tab pos="3315609" algn="l"/>
              </a:tabLst>
            </a:pPr>
            <a:r>
              <a:rPr lang="en-US" sz="1200" dirty="0">
                <a:latin typeface="Arial" pitchFamily="34" charset="0"/>
                <a:cs typeface="Arial" pitchFamily="34" charset="0"/>
              </a:rPr>
              <a:t>	</a:t>
            </a:r>
            <a:r>
              <a:rPr lang="en-US" sz="1200" dirty="0" err="1">
                <a:latin typeface="Arial" pitchFamily="34" charset="0"/>
                <a:cs typeface="Arial" pitchFamily="34" charset="0"/>
              </a:rPr>
              <a:t>DriverManager.registerDriver</a:t>
            </a:r>
            <a:r>
              <a:rPr lang="en-US" sz="1200" dirty="0">
                <a:latin typeface="Arial" pitchFamily="34" charset="0"/>
                <a:cs typeface="Arial" pitchFamily="34" charset="0"/>
              </a:rPr>
              <a:t> (new </a:t>
            </a:r>
            <a:r>
              <a:rPr lang="en-US" sz="1200" dirty="0" err="1">
                <a:latin typeface="Arial" pitchFamily="34" charset="0"/>
                <a:cs typeface="Arial" pitchFamily="34" charset="0"/>
              </a:rPr>
              <a:t>oracle.jdbc.driver.OracleDriver</a:t>
            </a:r>
            <a:r>
              <a:rPr lang="en-US" sz="1200" dirty="0">
                <a:latin typeface="Arial" pitchFamily="34" charset="0"/>
                <a:cs typeface="Arial" pitchFamily="34" charset="0"/>
              </a:rPr>
              <a:t>());</a:t>
            </a:r>
          </a:p>
          <a:p>
            <a:pPr lvl="1">
              <a:tabLst>
                <a:tab pos="828902" algn="l"/>
                <a:tab pos="1657804" algn="l"/>
                <a:tab pos="2486706" algn="l"/>
                <a:tab pos="3315609" algn="l"/>
              </a:tabLst>
            </a:pPr>
            <a:r>
              <a:rPr lang="en-US" sz="1200" dirty="0">
                <a:latin typeface="Arial" pitchFamily="34" charset="0"/>
                <a:cs typeface="Arial" pitchFamily="34" charset="0"/>
              </a:rPr>
              <a:t>	Connection </a:t>
            </a:r>
            <a:r>
              <a:rPr lang="en-US" sz="1200" dirty="0" err="1">
                <a:latin typeface="Arial" pitchFamily="34" charset="0"/>
                <a:cs typeface="Arial" pitchFamily="34" charset="0"/>
              </a:rPr>
              <a:t>conn</a:t>
            </a:r>
            <a:r>
              <a:rPr lang="en-US" sz="1200" dirty="0">
                <a:latin typeface="Arial" pitchFamily="34" charset="0"/>
                <a:cs typeface="Arial" pitchFamily="34" charset="0"/>
              </a:rPr>
              <a:t> =  </a:t>
            </a:r>
            <a:r>
              <a:rPr lang="en-US" sz="1200" dirty="0" err="1">
                <a:latin typeface="Arial" pitchFamily="34" charset="0"/>
                <a:cs typeface="Arial" pitchFamily="34" charset="0"/>
              </a:rPr>
              <a:t>DriverManager.getConnection</a:t>
            </a:r>
            <a:r>
              <a:rPr lang="en-US" sz="1200" dirty="0">
                <a:latin typeface="Arial" pitchFamily="34" charset="0"/>
                <a:cs typeface="Arial" pitchFamily="34" charset="0"/>
              </a:rPr>
              <a:t> (</a:t>
            </a:r>
          </a:p>
          <a:p>
            <a:pPr lvl="1">
              <a:tabLst>
                <a:tab pos="828902" algn="l"/>
                <a:tab pos="1657804" algn="l"/>
                <a:tab pos="2486706" algn="l"/>
                <a:tab pos="3315609" algn="l"/>
              </a:tabLst>
            </a:pPr>
            <a:r>
              <a:rPr lang="en-US" sz="1200" dirty="0">
                <a:latin typeface="Arial" pitchFamily="34" charset="0"/>
                <a:cs typeface="Arial" pitchFamily="34" charset="0"/>
              </a:rPr>
              <a:t>	       "</a:t>
            </a:r>
            <a:r>
              <a:rPr lang="en-US" sz="1200" dirty="0" err="1">
                <a:latin typeface="Arial" pitchFamily="34" charset="0"/>
                <a:cs typeface="Arial" pitchFamily="34" charset="0"/>
              </a:rPr>
              <a:t>jdbc:oracle:thin</a:t>
            </a:r>
            <a:r>
              <a:rPr lang="en-US" sz="1200" dirty="0">
                <a:latin typeface="Arial" pitchFamily="34" charset="0"/>
                <a:cs typeface="Arial" pitchFamily="34" charset="0"/>
              </a:rPr>
              <a:t>:@</a:t>
            </a:r>
            <a:r>
              <a:rPr lang="en-US" sz="1200" dirty="0" err="1">
                <a:latin typeface="Arial" pitchFamily="34" charset="0"/>
                <a:cs typeface="Arial" pitchFamily="34" charset="0"/>
              </a:rPr>
              <a:t>DbServer:trgdb</a:t>
            </a:r>
            <a:r>
              <a:rPr lang="en-US" sz="1200" dirty="0">
                <a:latin typeface="Arial" pitchFamily="34" charset="0"/>
                <a:cs typeface="Arial" pitchFamily="34" charset="0"/>
              </a:rPr>
              <a:t>", </a:t>
            </a:r>
          </a:p>
          <a:p>
            <a:pPr lvl="1">
              <a:tabLst>
                <a:tab pos="828902" algn="l"/>
                <a:tab pos="1657804" algn="l"/>
                <a:tab pos="2486706" algn="l"/>
                <a:tab pos="3315609" algn="l"/>
              </a:tabLst>
            </a:pPr>
            <a:r>
              <a:rPr lang="en-US" sz="1200" dirty="0">
                <a:latin typeface="Arial" pitchFamily="34" charset="0"/>
                <a:cs typeface="Arial" pitchFamily="34" charset="0"/>
              </a:rPr>
              <a:t>                “</a:t>
            </a:r>
            <a:r>
              <a:rPr lang="en-US" sz="1200" dirty="0" err="1">
                <a:latin typeface="Arial" pitchFamily="34" charset="0"/>
                <a:cs typeface="Arial" pitchFamily="34" charset="0"/>
              </a:rPr>
              <a:t>scott</a:t>
            </a:r>
            <a:r>
              <a:rPr lang="en-US" sz="1200" dirty="0">
                <a:latin typeface="Arial" pitchFamily="34" charset="0"/>
                <a:cs typeface="Arial" pitchFamily="34" charset="0"/>
              </a:rPr>
              <a:t>", “tiger");</a:t>
            </a:r>
          </a:p>
          <a:p>
            <a:pPr lvl="1">
              <a:tabLst>
                <a:tab pos="828902" algn="l"/>
                <a:tab pos="1657804" algn="l"/>
                <a:tab pos="2486706" algn="l"/>
                <a:tab pos="3315609" algn="l"/>
              </a:tabLst>
            </a:pPr>
            <a:r>
              <a:rPr lang="en-US" sz="1200" dirty="0">
                <a:latin typeface="Arial" pitchFamily="34" charset="0"/>
                <a:cs typeface="Arial" pitchFamily="34" charset="0"/>
              </a:rPr>
              <a:t>	   ……		</a:t>
            </a:r>
          </a:p>
          <a:p>
            <a:pPr lvl="1">
              <a:tabLst>
                <a:tab pos="828902" algn="l"/>
                <a:tab pos="1657804" algn="l"/>
                <a:tab pos="2486706" algn="l"/>
                <a:tab pos="3315609" algn="l"/>
              </a:tabLst>
            </a:pPr>
            <a:r>
              <a:rPr lang="en-US" sz="1200" dirty="0">
                <a:latin typeface="Arial" pitchFamily="34" charset="0"/>
                <a:cs typeface="Arial" pitchFamily="34" charset="0"/>
              </a:rPr>
              <a:t>	} catch (</a:t>
            </a:r>
            <a:r>
              <a:rPr lang="en-US" sz="1200" b="1" dirty="0" err="1">
                <a:latin typeface="Arial" pitchFamily="34" charset="0"/>
                <a:cs typeface="Arial" pitchFamily="34" charset="0"/>
              </a:rPr>
              <a:t>SQLException</a:t>
            </a:r>
            <a:r>
              <a:rPr lang="en-US" sz="1200" dirty="0">
                <a:latin typeface="Arial" pitchFamily="34" charset="0"/>
                <a:cs typeface="Arial" pitchFamily="34" charset="0"/>
              </a:rPr>
              <a:t> e) {</a:t>
            </a:r>
          </a:p>
          <a:p>
            <a:pPr lvl="1">
              <a:tabLst>
                <a:tab pos="828902" algn="l"/>
                <a:tab pos="1657804" algn="l"/>
                <a:tab pos="2486706" algn="l"/>
                <a:tab pos="3315609" algn="l"/>
              </a:tabLst>
            </a:pPr>
            <a:r>
              <a:rPr lang="en-US" sz="1200" dirty="0">
                <a:latin typeface="Arial" pitchFamily="34" charset="0"/>
                <a:cs typeface="Arial" pitchFamily="34" charset="0"/>
              </a:rPr>
              <a:t>		</a:t>
            </a:r>
            <a:r>
              <a:rPr lang="en-US" sz="1200" dirty="0" err="1">
                <a:latin typeface="Arial" pitchFamily="34" charset="0"/>
                <a:cs typeface="Arial" pitchFamily="34" charset="0"/>
              </a:rPr>
              <a:t>System.out.println</a:t>
            </a:r>
            <a:r>
              <a:rPr lang="en-US" sz="1200" dirty="0">
                <a:latin typeface="Arial" pitchFamily="34" charset="0"/>
                <a:cs typeface="Arial" pitchFamily="34" charset="0"/>
              </a:rPr>
              <a:t>(</a:t>
            </a:r>
            <a:r>
              <a:rPr lang="en-US" sz="1200" dirty="0" err="1">
                <a:latin typeface="Arial" pitchFamily="34" charset="0"/>
                <a:cs typeface="Arial" pitchFamily="34" charset="0"/>
              </a:rPr>
              <a:t>e.getMessage</a:t>
            </a:r>
            <a:r>
              <a:rPr lang="en-US" sz="1200" dirty="0">
                <a:latin typeface="Arial" pitchFamily="34" charset="0"/>
                <a:cs typeface="Arial" pitchFamily="34" charset="0"/>
              </a:rPr>
              <a:t>());</a:t>
            </a:r>
          </a:p>
          <a:p>
            <a:pPr lvl="1">
              <a:tabLst>
                <a:tab pos="828902" algn="l"/>
                <a:tab pos="1657804" algn="l"/>
                <a:tab pos="2486706" algn="l"/>
                <a:tab pos="3315609" algn="l"/>
              </a:tabLst>
            </a:pPr>
            <a:r>
              <a:rPr lang="en-US" sz="1200" dirty="0">
                <a:latin typeface="Arial" pitchFamily="34" charset="0"/>
                <a:cs typeface="Arial" pitchFamily="34" charset="0"/>
              </a:rPr>
              <a:t>	}</a:t>
            </a:r>
            <a:r>
              <a:rPr lang="en-US" dirty="0">
                <a:latin typeface="Arial" pitchFamily="34" charset="0"/>
                <a:cs typeface="Arial" pitchFamily="34" charset="0"/>
              </a:rPr>
              <a:t>	</a:t>
            </a:r>
          </a:p>
        </p:txBody>
      </p:sp>
      <p:sp>
        <p:nvSpPr>
          <p:cNvPr id="7" name="Slide Image Placeholder 6"/>
          <p:cNvSpPr>
            <a:spLocks noGrp="1" noRot="1" noChangeAspect="1"/>
          </p:cNvSpPr>
          <p:nvPr>
            <p:ph type="sldImg"/>
          </p:nvPr>
        </p:nvSpPr>
        <p:spPr>
          <a:xfrm>
            <a:off x="2012950" y="720725"/>
            <a:ext cx="4800600" cy="36004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Unchecked/Runtime Exceptions:</a:t>
            </a:r>
          </a:p>
          <a:p>
            <a:r>
              <a:rPr lang="en-US" dirty="0" smtClean="0"/>
              <a:t>These kind of exceptions are encountered only while the program is in execution. Program may take actions to handle them explicitly or are propagated till java run-time handles them. In the latter case, program is terminated abruptly.</a:t>
            </a:r>
          </a:p>
          <a:p>
            <a:r>
              <a:rPr lang="en-US" dirty="0" smtClean="0"/>
              <a:t>Before you learn to handle exceptions in a program, it is useful to understand what happens when they are not handled. This program includes a code that causes </a:t>
            </a:r>
            <a:r>
              <a:rPr lang="en-US" dirty="0" err="1" smtClean="0"/>
              <a:t>NullPointerException</a:t>
            </a:r>
            <a:r>
              <a:rPr lang="en-US" dirty="0" smtClean="0"/>
              <a:t> because an object of the String class is not created.</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This program will compile properly. When java run-time system detects the attempt to call equals() method on null object, it constructs a new exception object and throws this exception.  This halts the execution of program, because once an exception has been thrown, it must be caught by an exception handler and dealt with immediately. As there is no explicit exception handler defined, it is handled by the default handler. The default handler displays a string describing the exception; prints stack trace and terminates the program. </a:t>
            </a:r>
          </a:p>
          <a:p>
            <a:endParaRPr lang="en-US" dirty="0"/>
          </a:p>
        </p:txBody>
      </p:sp>
      <p:sp>
        <p:nvSpPr>
          <p:cNvPr id="6" name="AutoShape 5"/>
          <p:cNvSpPr>
            <a:spLocks noChangeArrowheads="1"/>
          </p:cNvSpPr>
          <p:nvPr/>
        </p:nvSpPr>
        <p:spPr bwMode="auto">
          <a:xfrm>
            <a:off x="2406962" y="5729655"/>
            <a:ext cx="3820676" cy="1253740"/>
          </a:xfrm>
          <a:prstGeom prst="roundRect">
            <a:avLst>
              <a:gd name="adj" fmla="val 16667"/>
            </a:avLst>
          </a:prstGeom>
          <a:noFill/>
          <a:ln w="9525" algn="ctr">
            <a:solidFill>
              <a:schemeClr val="tx1"/>
            </a:solidFill>
            <a:round/>
            <a:headEnd/>
            <a:tailEnd/>
          </a:ln>
          <a:effectLst/>
        </p:spPr>
        <p:txBody>
          <a:bodyPr wrap="none" lIns="103614" tIns="50897" rIns="103614" bIns="50897" anchor="ctr"/>
          <a:lstStyle/>
          <a:p>
            <a:pPr lvl="1">
              <a:tabLst>
                <a:tab pos="828902" algn="l"/>
                <a:tab pos="1657804" algn="l"/>
                <a:tab pos="2486706" algn="l"/>
                <a:tab pos="3315609" algn="l"/>
              </a:tabLst>
            </a:pPr>
            <a:r>
              <a:rPr lang="en-US" sz="1200" dirty="0">
                <a:latin typeface="Arial" pitchFamily="34" charset="0"/>
                <a:cs typeface="Arial" pitchFamily="34" charset="0"/>
              </a:rPr>
              <a:t>class </a:t>
            </a:r>
            <a:r>
              <a:rPr lang="en-US" sz="1200" dirty="0" err="1">
                <a:latin typeface="Arial" pitchFamily="34" charset="0"/>
                <a:cs typeface="Arial" pitchFamily="34" charset="0"/>
              </a:rPr>
              <a:t>DefaultDemo</a:t>
            </a:r>
            <a:r>
              <a:rPr lang="en-US" sz="1200" dirty="0">
                <a:latin typeface="Arial" pitchFamily="34" charset="0"/>
                <a:cs typeface="Arial" pitchFamily="34" charset="0"/>
              </a:rPr>
              <a:t> {</a:t>
            </a:r>
          </a:p>
          <a:p>
            <a:pPr lvl="1">
              <a:tabLst>
                <a:tab pos="828902" algn="l"/>
                <a:tab pos="1657804" algn="l"/>
                <a:tab pos="2486706" algn="l"/>
                <a:tab pos="3315609" algn="l"/>
              </a:tabLst>
            </a:pPr>
            <a:r>
              <a:rPr lang="en-US" sz="1200" dirty="0">
                <a:latin typeface="Arial" pitchFamily="34" charset="0"/>
                <a:cs typeface="Arial" pitchFamily="34" charset="0"/>
              </a:rPr>
              <a:t>	public static void main(String a[]) {</a:t>
            </a:r>
          </a:p>
          <a:p>
            <a:pPr lvl="1">
              <a:tabLst>
                <a:tab pos="828902" algn="l"/>
                <a:tab pos="1657804" algn="l"/>
                <a:tab pos="2486706" algn="l"/>
                <a:tab pos="3315609" algn="l"/>
              </a:tabLst>
            </a:pPr>
            <a:r>
              <a:rPr lang="en-US" sz="1200" dirty="0">
                <a:latin typeface="Arial" pitchFamily="34" charset="0"/>
                <a:cs typeface="Arial" pitchFamily="34" charset="0"/>
              </a:rPr>
              <a:t>		String </a:t>
            </a:r>
            <a:r>
              <a:rPr lang="en-US" sz="1200" dirty="0" err="1">
                <a:latin typeface="Arial" pitchFamily="34" charset="0"/>
                <a:cs typeface="Arial" pitchFamily="34" charset="0"/>
              </a:rPr>
              <a:t>str</a:t>
            </a:r>
            <a:r>
              <a:rPr lang="en-US" sz="1200" dirty="0">
                <a:latin typeface="Arial" pitchFamily="34" charset="0"/>
                <a:cs typeface="Arial" pitchFamily="34" charset="0"/>
              </a:rPr>
              <a:t> = null;</a:t>
            </a:r>
          </a:p>
          <a:p>
            <a:pPr lvl="1">
              <a:tabLst>
                <a:tab pos="828902" algn="l"/>
                <a:tab pos="1657804" algn="l"/>
                <a:tab pos="2486706" algn="l"/>
                <a:tab pos="3315609" algn="l"/>
              </a:tabLst>
            </a:pPr>
            <a:r>
              <a:rPr lang="en-US" sz="1200" dirty="0">
                <a:latin typeface="Arial" pitchFamily="34" charset="0"/>
                <a:cs typeface="Arial" pitchFamily="34" charset="0"/>
              </a:rPr>
              <a:t>		</a:t>
            </a:r>
            <a:r>
              <a:rPr lang="en-US" sz="1200" dirty="0" err="1">
                <a:latin typeface="Arial" pitchFamily="34" charset="0"/>
                <a:cs typeface="Arial" pitchFamily="34" charset="0"/>
              </a:rPr>
              <a:t>str.equals</a:t>
            </a:r>
            <a:r>
              <a:rPr lang="en-US" sz="1200" dirty="0">
                <a:latin typeface="Arial" pitchFamily="34" charset="0"/>
                <a:cs typeface="Arial" pitchFamily="34" charset="0"/>
              </a:rPr>
              <a:t>(“Hello”);</a:t>
            </a:r>
          </a:p>
          <a:p>
            <a:pPr lvl="1">
              <a:tabLst>
                <a:tab pos="828902" algn="l"/>
                <a:tab pos="1657804" algn="l"/>
                <a:tab pos="2486706" algn="l"/>
                <a:tab pos="3315609" algn="l"/>
              </a:tabLst>
            </a:pPr>
            <a:r>
              <a:rPr lang="en-US" sz="1200" dirty="0">
                <a:latin typeface="Arial" pitchFamily="34" charset="0"/>
                <a:cs typeface="Arial" pitchFamily="34" charset="0"/>
              </a:rPr>
              <a:t>	}</a:t>
            </a:r>
          </a:p>
          <a:p>
            <a:pPr lvl="1">
              <a:tabLst>
                <a:tab pos="828902" algn="l"/>
                <a:tab pos="1657804" algn="l"/>
                <a:tab pos="2486706" algn="l"/>
                <a:tab pos="3315609" algn="l"/>
              </a:tabLst>
            </a:pPr>
            <a:r>
              <a:rPr lang="en-US" sz="1200" dirty="0">
                <a:latin typeface="Arial" pitchFamily="34" charset="0"/>
                <a:cs typeface="Arial" pitchFamily="34" charset="0"/>
              </a:rPr>
              <a:t>}</a:t>
            </a:r>
          </a:p>
        </p:txBody>
      </p:sp>
      <p:sp>
        <p:nvSpPr>
          <p:cNvPr id="7" name="Slide Image Placeholder 6"/>
          <p:cNvSpPr>
            <a:spLocks noGrp="1" noRot="1" noChangeAspect="1"/>
          </p:cNvSpPr>
          <p:nvPr>
            <p:ph type="sldImg"/>
          </p:nvPr>
        </p:nvSpPr>
        <p:spPr>
          <a:xfrm>
            <a:off x="2012950" y="720725"/>
            <a:ext cx="4800600" cy="3600450"/>
          </a:xfr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19300" y="720091"/>
            <a:ext cx="4845694" cy="8048067"/>
          </a:xfrm>
        </p:spPr>
        <p:txBody>
          <a:bodyPr>
            <a:normAutofit/>
          </a:bodyPr>
          <a:lstStyle/>
          <a:p>
            <a:r>
              <a:rPr lang="en-US" b="1" u="sng" dirty="0" smtClean="0"/>
              <a:t>Unchecked/Runtime Exceptions (Contd.):</a:t>
            </a:r>
          </a:p>
          <a:p>
            <a:endParaRPr lang="en-US" b="1" u="sng" dirty="0" smtClean="0"/>
          </a:p>
          <a:p>
            <a:endParaRPr lang="en-US" b="1" u="sng" dirty="0" smtClean="0"/>
          </a:p>
          <a:p>
            <a:endParaRPr lang="en-US" dirty="0" smtClean="0"/>
          </a:p>
          <a:p>
            <a:r>
              <a:rPr lang="en-US" dirty="0" smtClean="0"/>
              <a:t>	</a:t>
            </a:r>
          </a:p>
          <a:p>
            <a:endParaRPr lang="en-US" dirty="0" smtClean="0"/>
          </a:p>
          <a:p>
            <a:endParaRPr lang="en-US" dirty="0" smtClean="0"/>
          </a:p>
          <a:p>
            <a:r>
              <a:rPr lang="en-US" dirty="0" smtClean="0"/>
              <a:t>In this, the class name </a:t>
            </a:r>
            <a:r>
              <a:rPr lang="en-US" b="1" dirty="0" err="1" smtClean="0"/>
              <a:t>DefaultDemo</a:t>
            </a:r>
            <a:r>
              <a:rPr lang="en-US" dirty="0" smtClean="0"/>
              <a:t>; the method name </a:t>
            </a:r>
            <a:r>
              <a:rPr lang="en-US" b="1" dirty="0" smtClean="0"/>
              <a:t>main</a:t>
            </a:r>
            <a:r>
              <a:rPr lang="en-US" dirty="0" smtClean="0"/>
              <a:t>, the file name </a:t>
            </a:r>
            <a:r>
              <a:rPr lang="en-US" b="1" dirty="0" smtClean="0"/>
              <a:t>DefaultDemo.java </a:t>
            </a:r>
            <a:r>
              <a:rPr lang="en-US" dirty="0" smtClean="0"/>
              <a:t>and line number </a:t>
            </a:r>
            <a:r>
              <a:rPr lang="en-US" b="1" dirty="0" smtClean="0"/>
              <a:t>4</a:t>
            </a:r>
            <a:r>
              <a:rPr lang="en-US" dirty="0" smtClean="0"/>
              <a:t>, are all included in simple stack trace. The type of thrown exception is </a:t>
            </a:r>
            <a:r>
              <a:rPr lang="en-US" b="1" dirty="0" err="1" smtClean="0"/>
              <a:t>NullPointerException</a:t>
            </a:r>
            <a:r>
              <a:rPr lang="en-US" dirty="0" smtClean="0"/>
              <a:t>.</a:t>
            </a:r>
          </a:p>
          <a:p>
            <a:r>
              <a:rPr lang="en-US" dirty="0" smtClean="0"/>
              <a:t>Many exception types are in this category. They are always thrown automatically by Java and they need not be included in your exception specifications. Conveniently enough, they’re all grouped together by putting them under a single base class called </a:t>
            </a:r>
            <a:r>
              <a:rPr lang="en-US" b="1" dirty="0" err="1" smtClean="0"/>
              <a:t>RuntimeException</a:t>
            </a:r>
            <a:r>
              <a:rPr lang="en-US" dirty="0" smtClean="0"/>
              <a:t>, which is a perfect example of inheritance: it establishes a family of types that have some characteristics and behaviors in common. </a:t>
            </a:r>
          </a:p>
          <a:p>
            <a:r>
              <a:rPr lang="en-US" dirty="0" smtClean="0"/>
              <a:t>In addition, you never need to write an exception specification saying that a method might throw a </a:t>
            </a:r>
            <a:r>
              <a:rPr lang="en-US" b="1" dirty="0" err="1" smtClean="0"/>
              <a:t>RuntimeException</a:t>
            </a:r>
            <a:r>
              <a:rPr lang="en-US" dirty="0" smtClean="0"/>
              <a:t>, since that’s just assumed. Because they indicate bugs, you virtually never catch a </a:t>
            </a:r>
            <a:r>
              <a:rPr lang="en-US" b="1" dirty="0" err="1" smtClean="0"/>
              <a:t>RuntimeException</a:t>
            </a:r>
            <a:r>
              <a:rPr lang="en-US" dirty="0" smtClean="0"/>
              <a:t> – it’s dealt with automatically. If you are forced to check for </a:t>
            </a:r>
            <a:r>
              <a:rPr lang="en-US" b="1" dirty="0" err="1" smtClean="0"/>
              <a:t>RuntimeExceptions</a:t>
            </a:r>
            <a:r>
              <a:rPr lang="en-US" dirty="0" smtClean="0"/>
              <a:t>, your code could get messy. Even though you don’t typically catch </a:t>
            </a:r>
            <a:r>
              <a:rPr lang="en-US" b="1" dirty="0" err="1" smtClean="0"/>
              <a:t>RuntimeExceptions</a:t>
            </a:r>
            <a:r>
              <a:rPr lang="en-US" dirty="0" smtClean="0"/>
              <a:t>, in your own packages you might choose to throw some of the </a:t>
            </a:r>
            <a:r>
              <a:rPr lang="en-US" b="1" dirty="0" err="1" smtClean="0"/>
              <a:t>RuntimeExceptions</a:t>
            </a:r>
            <a:r>
              <a:rPr lang="en-US" dirty="0" smtClean="0"/>
              <a:t>.</a:t>
            </a:r>
          </a:p>
          <a:p>
            <a:endParaRPr lang="en-US" dirty="0" smtClean="0"/>
          </a:p>
          <a:p>
            <a:r>
              <a:rPr lang="en-US" dirty="0" smtClean="0"/>
              <a:t>What happens when you don’t catch such exceptions? Since the compiler doesn’t enforce exception specifications for these, it’s quite plausible that a </a:t>
            </a:r>
            <a:r>
              <a:rPr lang="en-US" b="1" dirty="0" err="1" smtClean="0"/>
              <a:t>RuntimeException</a:t>
            </a:r>
            <a:r>
              <a:rPr lang="en-US" dirty="0" smtClean="0"/>
              <a:t> could percolate all the way to your </a:t>
            </a:r>
            <a:r>
              <a:rPr lang="en-US" b="1" dirty="0" smtClean="0"/>
              <a:t>main( )</a:t>
            </a:r>
            <a:r>
              <a:rPr lang="en-US" dirty="0" smtClean="0"/>
              <a:t> method without being detected.</a:t>
            </a:r>
            <a:endParaRPr lang="en-US" dirty="0"/>
          </a:p>
        </p:txBody>
      </p:sp>
      <p:sp>
        <p:nvSpPr>
          <p:cNvPr id="8" name="AutoShape 4"/>
          <p:cNvSpPr>
            <a:spLocks noChangeArrowheads="1"/>
          </p:cNvSpPr>
          <p:nvPr/>
        </p:nvSpPr>
        <p:spPr bwMode="auto">
          <a:xfrm>
            <a:off x="2247054" y="1103243"/>
            <a:ext cx="4680279" cy="512059"/>
          </a:xfrm>
          <a:prstGeom prst="roundRect">
            <a:avLst>
              <a:gd name="adj" fmla="val 16667"/>
            </a:avLst>
          </a:prstGeom>
          <a:noFill/>
          <a:ln w="9525" algn="ctr">
            <a:solidFill>
              <a:schemeClr val="tx1"/>
            </a:solidFill>
            <a:round/>
            <a:headEnd/>
            <a:tailEnd/>
          </a:ln>
          <a:effectLst/>
        </p:spPr>
        <p:txBody>
          <a:bodyPr wrap="none" lIns="103614" tIns="50897" rIns="103614" bIns="50897" anchor="ctr"/>
          <a:lstStyle/>
          <a:p>
            <a:pPr lvl="1">
              <a:tabLst>
                <a:tab pos="828902" algn="l"/>
                <a:tab pos="1657804" algn="l"/>
                <a:tab pos="2486706" algn="l"/>
                <a:tab pos="3315609" algn="l"/>
              </a:tabLst>
            </a:pPr>
            <a:r>
              <a:rPr lang="en-US" sz="1200" dirty="0">
                <a:latin typeface="Arial" pitchFamily="34" charset="0"/>
                <a:cs typeface="Arial" pitchFamily="34" charset="0"/>
              </a:rPr>
              <a:t>Exception in thread "main" </a:t>
            </a:r>
            <a:r>
              <a:rPr lang="en-US" sz="1200" dirty="0" err="1">
                <a:latin typeface="Arial" pitchFamily="34" charset="0"/>
                <a:cs typeface="Arial" pitchFamily="34" charset="0"/>
              </a:rPr>
              <a:t>java.lang.NullPointerException</a:t>
            </a:r>
            <a:endParaRPr lang="en-US" sz="1200" dirty="0">
              <a:latin typeface="Arial" pitchFamily="34" charset="0"/>
              <a:cs typeface="Arial" pitchFamily="34" charset="0"/>
            </a:endParaRPr>
          </a:p>
          <a:p>
            <a:pPr lvl="1">
              <a:tabLst>
                <a:tab pos="828902" algn="l"/>
                <a:tab pos="1657804" algn="l"/>
                <a:tab pos="2486706" algn="l"/>
                <a:tab pos="3315609" algn="l"/>
              </a:tabLst>
            </a:pPr>
            <a:r>
              <a:rPr lang="en-US" sz="1200" dirty="0">
                <a:latin typeface="Arial" pitchFamily="34" charset="0"/>
                <a:cs typeface="Arial" pitchFamily="34" charset="0"/>
              </a:rPr>
              <a:t>        at </a:t>
            </a:r>
            <a:r>
              <a:rPr lang="en-US" sz="1200" dirty="0" err="1">
                <a:latin typeface="Arial" pitchFamily="34" charset="0"/>
                <a:cs typeface="Arial" pitchFamily="34" charset="0"/>
              </a:rPr>
              <a:t>DefaultDemo.main</a:t>
            </a:r>
            <a:r>
              <a:rPr lang="en-US" sz="1200" dirty="0">
                <a:latin typeface="Arial" pitchFamily="34" charset="0"/>
                <a:cs typeface="Arial" pitchFamily="34" charset="0"/>
              </a:rPr>
              <a:t>(DefaultDemo.java:4)</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9" name="Rectangle 3"/>
          <p:cNvSpPr>
            <a:spLocks noGrp="1" noChangeArrowheads="1"/>
          </p:cNvSpPr>
          <p:nvPr>
            <p:ph type="body" idx="1"/>
          </p:nvPr>
        </p:nvSpPr>
        <p:spPr/>
        <p:txBody>
          <a:bodyPr/>
          <a:lstStyle/>
          <a:p>
            <a:r>
              <a:rPr lang="en-US" dirty="0" smtClean="0"/>
              <a:t>Mnemonic Hint: Throw two and try to catch finally.</a:t>
            </a:r>
            <a:endParaRPr lang="en-US" dirty="0"/>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type="body" idx="1"/>
          </p:nvPr>
        </p:nvSpPr>
        <p:spPr/>
        <p:txBody>
          <a:bodyPr/>
          <a:lstStyle/>
          <a:p>
            <a:r>
              <a:rPr lang="en-US" dirty="0" smtClean="0"/>
              <a:t>Why to handle exceptions? </a:t>
            </a:r>
          </a:p>
          <a:p>
            <a:r>
              <a:rPr lang="en-US" dirty="0" smtClean="0"/>
              <a:t>The code in box #1includes an expression that intentionally causes a divide-by-zero error.</a:t>
            </a:r>
          </a:p>
          <a:p>
            <a:r>
              <a:rPr lang="en-US" dirty="0" smtClean="0"/>
              <a:t>When the Java run-time system detects the attempt to divide by zero, it constructs a new exception object and then throws this exception. This causes the execution of </a:t>
            </a:r>
            <a:r>
              <a:rPr lang="en-US" dirty="0" err="1" smtClean="0"/>
              <a:t>WithoutException</a:t>
            </a:r>
            <a:r>
              <a:rPr lang="en-US" dirty="0" smtClean="0"/>
              <a:t> to stop, because once an exception has been thrown, it must be caught by an exception handler and dealt with immediately. </a:t>
            </a:r>
          </a:p>
          <a:p>
            <a:r>
              <a:rPr lang="en-US" dirty="0" smtClean="0"/>
              <a:t>In this example, exception handlers haven’t been supplied, so the exception is caught by the default handler provided by the Java run-time system. Any exception that is not caught by this program is ultimately processed by the default handler. The default handler displays a string describing the exception, prints a stack trace from the point at which the exception occurred, and terminates the program. Here is the output generated when this example is executed.</a:t>
            </a:r>
          </a:p>
          <a:p>
            <a:endParaRPr lang="en-US" dirty="0" smtClean="0"/>
          </a:p>
          <a:p>
            <a:endParaRPr lang="en-US" dirty="0" smtClean="0"/>
          </a:p>
          <a:p>
            <a:endParaRPr lang="en-US" dirty="0" smtClean="0"/>
          </a:p>
          <a:p>
            <a:endParaRPr lang="en-US" dirty="0" smtClean="0"/>
          </a:p>
          <a:p>
            <a:endParaRPr lang="en-US" dirty="0" smtClean="0"/>
          </a:p>
          <a:p>
            <a:r>
              <a:rPr lang="en-US" dirty="0" smtClean="0"/>
              <a:t>Handling an Exception yourself provides two benefits. First, it allows you to fix the error. Second, it prevents the program from automatically terminating. The user of your application would be confused if your program stopped running and printed a stack trace whenever an error occurred. </a:t>
            </a:r>
            <a:endParaRPr lang="en-US" dirty="0"/>
          </a:p>
        </p:txBody>
      </p:sp>
      <p:sp>
        <p:nvSpPr>
          <p:cNvPr id="340997" name="AutoShape 5"/>
          <p:cNvSpPr>
            <a:spLocks noChangeArrowheads="1"/>
          </p:cNvSpPr>
          <p:nvPr/>
        </p:nvSpPr>
        <p:spPr bwMode="auto">
          <a:xfrm>
            <a:off x="2309180" y="6594584"/>
            <a:ext cx="3332480" cy="480060"/>
          </a:xfrm>
          <a:prstGeom prst="roundRect">
            <a:avLst>
              <a:gd name="adj" fmla="val 16667"/>
            </a:avLst>
          </a:prstGeom>
          <a:noFill/>
          <a:ln w="9525" algn="ctr">
            <a:solidFill>
              <a:schemeClr val="tx1"/>
            </a:solidFill>
            <a:round/>
            <a:headEnd/>
            <a:tailEnd/>
          </a:ln>
          <a:effectLst/>
        </p:spPr>
        <p:txBody>
          <a:bodyPr wrap="none" lIns="95645" tIns="46983" rIns="95645" bIns="46983" anchor="ctr"/>
          <a:lstStyle/>
          <a:p>
            <a:pPr lvl="1">
              <a:tabLst>
                <a:tab pos="765160" algn="l"/>
                <a:tab pos="1530319" algn="l"/>
                <a:tab pos="2295479" algn="l"/>
                <a:tab pos="3060639" algn="l"/>
              </a:tabLst>
            </a:pPr>
            <a:r>
              <a:rPr lang="en-US" sz="1100" dirty="0" err="1">
                <a:latin typeface="Arial" pitchFamily="34" charset="0"/>
                <a:cs typeface="Arial" pitchFamily="34" charset="0"/>
              </a:rPr>
              <a:t>java.lang.ArithmeticException</a:t>
            </a:r>
            <a:r>
              <a:rPr lang="en-US" sz="1100" dirty="0">
                <a:latin typeface="Arial" pitchFamily="34" charset="0"/>
                <a:cs typeface="Arial" pitchFamily="34" charset="0"/>
              </a:rPr>
              <a:t>: / by zero</a:t>
            </a:r>
          </a:p>
          <a:p>
            <a:pPr lvl="1">
              <a:tabLst>
                <a:tab pos="765160" algn="l"/>
                <a:tab pos="1530319" algn="l"/>
                <a:tab pos="2295479" algn="l"/>
                <a:tab pos="3060639" algn="l"/>
              </a:tabLst>
            </a:pPr>
            <a:r>
              <a:rPr lang="en-US" sz="1100" dirty="0">
                <a:latin typeface="Arial" pitchFamily="34" charset="0"/>
                <a:cs typeface="Arial" pitchFamily="34" charset="0"/>
              </a:rPr>
              <a:t>at </a:t>
            </a:r>
            <a:r>
              <a:rPr lang="en-US" sz="1100" dirty="0" err="1">
                <a:latin typeface="Arial" pitchFamily="34" charset="0"/>
                <a:cs typeface="Arial" pitchFamily="34" charset="0"/>
              </a:rPr>
              <a:t>WithoutException.main</a:t>
            </a:r>
            <a:r>
              <a:rPr lang="en-US" sz="1100" dirty="0">
                <a:latin typeface="Arial" pitchFamily="34" charset="0"/>
                <a:cs typeface="Arial" pitchFamily="34" charset="0"/>
              </a:rPr>
              <a:t>(Exc0.java:4)</a:t>
            </a:r>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3" name="Rectangle 3"/>
          <p:cNvSpPr>
            <a:spLocks noGrp="1" noChangeArrowheads="1"/>
          </p:cNvSpPr>
          <p:nvPr>
            <p:ph type="body" idx="1"/>
          </p:nvPr>
        </p:nvSpPr>
        <p:spPr>
          <a:xfrm>
            <a:off x="2019300" y="608077"/>
            <a:ext cx="4812284" cy="7858650"/>
          </a:xfrm>
        </p:spPr>
        <p:txBody>
          <a:bodyPr/>
          <a:lstStyle/>
          <a:p>
            <a:r>
              <a:rPr lang="en-US" b="1" u="sng" dirty="0"/>
              <a:t>Why to handle exceptions? (Contd.) </a:t>
            </a:r>
          </a:p>
          <a:p>
            <a:endParaRPr lang="en-US" u="sng" dirty="0"/>
          </a:p>
          <a:p>
            <a:r>
              <a:rPr lang="en-US" dirty="0"/>
              <a:t>Fortunately, it is quite easy to prevent this. To guard against and handle a run-time error, simply enclose the code that you want to monitor inside a try</a:t>
            </a:r>
            <a:r>
              <a:rPr lang="en-US" b="1" dirty="0"/>
              <a:t> </a:t>
            </a:r>
            <a:r>
              <a:rPr lang="en-US" dirty="0"/>
              <a:t>block. Immediately following the try</a:t>
            </a:r>
            <a:r>
              <a:rPr lang="en-US" b="1" dirty="0"/>
              <a:t> </a:t>
            </a:r>
            <a:r>
              <a:rPr lang="en-US" dirty="0"/>
              <a:t>block, include a catch clause that specifies the exception type that you wish to catch. The code in box #2 includes a try block and a catch clause which processes the </a:t>
            </a:r>
            <a:r>
              <a:rPr lang="en-US" dirty="0" err="1"/>
              <a:t>ArithmeticException</a:t>
            </a:r>
            <a:r>
              <a:rPr lang="en-US" dirty="0"/>
              <a:t> generated by the division-by-zero error.</a:t>
            </a:r>
          </a:p>
          <a:p>
            <a:r>
              <a:rPr lang="en-US" dirty="0"/>
              <a:t>This program generates the following output:</a:t>
            </a:r>
          </a:p>
          <a:p>
            <a:r>
              <a:rPr lang="en-US" b="1" dirty="0"/>
              <a:t>Division by zero.</a:t>
            </a:r>
          </a:p>
          <a:p>
            <a:r>
              <a:rPr lang="en-US" b="1" dirty="0"/>
              <a:t>This will get printed</a:t>
            </a:r>
          </a:p>
          <a:p>
            <a:r>
              <a:rPr lang="en-US" dirty="0" smtClean="0"/>
              <a:t>Notice </a:t>
            </a:r>
            <a:r>
              <a:rPr lang="en-US" dirty="0"/>
              <a:t>that the call to </a:t>
            </a:r>
            <a:r>
              <a:rPr lang="en-US" dirty="0" err="1"/>
              <a:t>println</a:t>
            </a:r>
            <a:r>
              <a:rPr lang="en-US" dirty="0"/>
              <a:t>( ) inside the try</a:t>
            </a:r>
            <a:r>
              <a:rPr lang="en-US" b="1" dirty="0"/>
              <a:t> </a:t>
            </a:r>
            <a:r>
              <a:rPr lang="en-US" dirty="0"/>
              <a:t>block is never executed. Once an exception is thrown, program control transfers out of the try block into the catch block. Thus, the line “This will not be printed.” is not displayed. Once the catch statement has executed, program control continues with the next line in the program following the entire try/catch mechanism.</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Grp="1" noChangeArrowheads="1"/>
          </p:cNvSpPr>
          <p:nvPr>
            <p:ph type="body" idx="1"/>
          </p:nvPr>
        </p:nvSpPr>
        <p:spPr/>
        <p:txBody>
          <a:bodyPr/>
          <a:lstStyle/>
          <a:p>
            <a:r>
              <a:rPr lang="en-US" dirty="0" smtClean="0"/>
              <a:t>Syntax for the try and catch block is shown on page 5-05.</a:t>
            </a:r>
          </a:p>
          <a:p>
            <a:r>
              <a:rPr lang="en-US" dirty="0" smtClean="0"/>
              <a:t>The default exception handler provided by java run-time system is useful for debugging. However, it’s a good programming practice for the user to handle the exceptions. </a:t>
            </a:r>
          </a:p>
          <a:p>
            <a:r>
              <a:rPr lang="en-US" dirty="0" smtClean="0"/>
              <a:t>The same example with exception handling is shown below. Observe the difference in the output. A try statement must be accompanied by at least one catch block and if required, one finally block.</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output is:</a:t>
            </a:r>
          </a:p>
          <a:p>
            <a:r>
              <a:rPr lang="en-US" dirty="0" smtClean="0"/>
              <a:t>True</a:t>
            </a:r>
          </a:p>
          <a:p>
            <a:r>
              <a:rPr lang="en-US" dirty="0" smtClean="0"/>
              <a:t>Continuing in the program…</a:t>
            </a:r>
            <a:endParaRPr lang="en-US" dirty="0"/>
          </a:p>
        </p:txBody>
      </p:sp>
      <p:sp>
        <p:nvSpPr>
          <p:cNvPr id="307204" name="AutoShape 4"/>
          <p:cNvSpPr>
            <a:spLocks noChangeArrowheads="1"/>
          </p:cNvSpPr>
          <p:nvPr/>
        </p:nvSpPr>
        <p:spPr bwMode="auto">
          <a:xfrm>
            <a:off x="2015493" y="5670602"/>
            <a:ext cx="4947091" cy="2098899"/>
          </a:xfrm>
          <a:prstGeom prst="roundRect">
            <a:avLst>
              <a:gd name="adj" fmla="val 11499"/>
            </a:avLst>
          </a:prstGeom>
          <a:noFill/>
          <a:ln w="9525" algn="ctr">
            <a:solidFill>
              <a:schemeClr val="tx1"/>
            </a:solidFill>
            <a:round/>
            <a:headEnd/>
            <a:tailEnd/>
          </a:ln>
          <a:effectLst/>
        </p:spPr>
        <p:txBody>
          <a:bodyPr wrap="none" lIns="95645" tIns="46983" rIns="95645" bIns="46983" anchor="ctr"/>
          <a:lstStyle/>
          <a:p>
            <a:pPr lvl="1">
              <a:tabLst>
                <a:tab pos="765160" algn="l"/>
                <a:tab pos="1530319" algn="l"/>
                <a:tab pos="2295479" algn="l"/>
                <a:tab pos="3060639" algn="l"/>
              </a:tabLst>
            </a:pPr>
            <a:r>
              <a:rPr lang="en-US" sz="1100" dirty="0">
                <a:latin typeface="Candara" pitchFamily="34" charset="0"/>
              </a:rPr>
              <a:t>class </a:t>
            </a:r>
            <a:r>
              <a:rPr lang="en-US" sz="1100" dirty="0" err="1">
                <a:latin typeface="Candara" pitchFamily="34" charset="0"/>
              </a:rPr>
              <a:t>TryCatchDemo</a:t>
            </a:r>
            <a:r>
              <a:rPr lang="en-US" sz="1100" dirty="0">
                <a:latin typeface="Candara" pitchFamily="34" charset="0"/>
              </a:rPr>
              <a:t> {</a:t>
            </a:r>
          </a:p>
          <a:p>
            <a:pPr lvl="1">
              <a:tabLst>
                <a:tab pos="765160" algn="l"/>
                <a:tab pos="1530319" algn="l"/>
                <a:tab pos="2295479" algn="l"/>
                <a:tab pos="3060639" algn="l"/>
              </a:tabLst>
            </a:pPr>
            <a:r>
              <a:rPr lang="en-US" sz="1100" dirty="0">
                <a:latin typeface="Candara" pitchFamily="34" charset="0"/>
              </a:rPr>
              <a:t>    public static void main(String a[]) {</a:t>
            </a:r>
          </a:p>
          <a:p>
            <a:pPr lvl="1">
              <a:tabLst>
                <a:tab pos="765160" algn="l"/>
                <a:tab pos="1530319" algn="l"/>
                <a:tab pos="2295479" algn="l"/>
                <a:tab pos="3060639" algn="l"/>
              </a:tabLst>
            </a:pPr>
            <a:r>
              <a:rPr lang="en-US" sz="1100" dirty="0">
                <a:latin typeface="Candara" pitchFamily="34" charset="0"/>
              </a:rPr>
              <a:t>	 String </a:t>
            </a:r>
            <a:r>
              <a:rPr lang="en-US" sz="1100" dirty="0" err="1">
                <a:latin typeface="Candara" pitchFamily="34" charset="0"/>
              </a:rPr>
              <a:t>str</a:t>
            </a:r>
            <a:r>
              <a:rPr lang="en-US" sz="1100" dirty="0">
                <a:latin typeface="Candara" pitchFamily="34" charset="0"/>
              </a:rPr>
              <a:t> = null;</a:t>
            </a:r>
          </a:p>
          <a:p>
            <a:pPr lvl="1">
              <a:tabLst>
                <a:tab pos="765160" algn="l"/>
                <a:tab pos="1530319" algn="l"/>
                <a:tab pos="2295479" algn="l"/>
                <a:tab pos="3060639" algn="l"/>
              </a:tabLst>
            </a:pPr>
            <a:r>
              <a:rPr lang="en-US" sz="1100" dirty="0">
                <a:latin typeface="Candara" pitchFamily="34" charset="0"/>
              </a:rPr>
              <a:t>	  try {</a:t>
            </a:r>
          </a:p>
          <a:p>
            <a:pPr lvl="1">
              <a:tabLst>
                <a:tab pos="765160" algn="l"/>
                <a:tab pos="1530319" algn="l"/>
                <a:tab pos="2295479" algn="l"/>
                <a:tab pos="3060639" algn="l"/>
              </a:tabLst>
            </a:pPr>
            <a:r>
              <a:rPr lang="en-US" sz="1100" dirty="0">
                <a:latin typeface="Candara" pitchFamily="34" charset="0"/>
              </a:rPr>
              <a:t>	 	</a:t>
            </a:r>
            <a:r>
              <a:rPr lang="en-US" sz="1100" dirty="0" err="1">
                <a:latin typeface="Candara" pitchFamily="34" charset="0"/>
              </a:rPr>
              <a:t>str.equals</a:t>
            </a:r>
            <a:r>
              <a:rPr lang="en-US" sz="1100" dirty="0">
                <a:latin typeface="Candara" pitchFamily="34" charset="0"/>
              </a:rPr>
              <a:t>("Hello");</a:t>
            </a:r>
          </a:p>
          <a:p>
            <a:pPr lvl="1">
              <a:tabLst>
                <a:tab pos="765160" algn="l"/>
                <a:tab pos="1530319" algn="l"/>
                <a:tab pos="2295479" algn="l"/>
                <a:tab pos="3060639" algn="l"/>
              </a:tabLst>
            </a:pPr>
            <a:r>
              <a:rPr lang="en-US" sz="1100" dirty="0">
                <a:latin typeface="Candara" pitchFamily="34" charset="0"/>
              </a:rPr>
              <a:t>	   } catch(</a:t>
            </a:r>
            <a:r>
              <a:rPr lang="en-US" sz="1100" dirty="0" err="1">
                <a:latin typeface="Candara" pitchFamily="34" charset="0"/>
              </a:rPr>
              <a:t>NullPointerException</a:t>
            </a:r>
            <a:r>
              <a:rPr lang="en-US" sz="1100" dirty="0">
                <a:latin typeface="Candara" pitchFamily="34" charset="0"/>
              </a:rPr>
              <a:t> ne) {</a:t>
            </a:r>
          </a:p>
          <a:p>
            <a:pPr lvl="1">
              <a:tabLst>
                <a:tab pos="765160" algn="l"/>
                <a:tab pos="1530319" algn="l"/>
                <a:tab pos="2295479" algn="l"/>
                <a:tab pos="3060639" algn="l"/>
              </a:tabLst>
            </a:pPr>
            <a:r>
              <a:rPr lang="en-US" sz="1100" dirty="0">
                <a:latin typeface="Candara" pitchFamily="34" charset="0"/>
              </a:rPr>
              <a:t>	 	</a:t>
            </a:r>
            <a:r>
              <a:rPr lang="en-US" sz="1100" dirty="0" err="1">
                <a:latin typeface="Candara" pitchFamily="34" charset="0"/>
              </a:rPr>
              <a:t>str</a:t>
            </a:r>
            <a:r>
              <a:rPr lang="en-US" sz="1100" dirty="0">
                <a:latin typeface="Candara" pitchFamily="34" charset="0"/>
              </a:rPr>
              <a:t> = new String("Hello");</a:t>
            </a:r>
          </a:p>
          <a:p>
            <a:pPr lvl="1">
              <a:tabLst>
                <a:tab pos="765160" algn="l"/>
                <a:tab pos="1530319" algn="l"/>
                <a:tab pos="2295479" algn="l"/>
                <a:tab pos="3060639" algn="l"/>
              </a:tabLst>
            </a:pPr>
            <a:r>
              <a:rPr lang="en-US" sz="1100" dirty="0">
                <a:latin typeface="Candara" pitchFamily="34" charset="0"/>
              </a:rPr>
              <a:t>		</a:t>
            </a:r>
            <a:r>
              <a:rPr lang="en-US" sz="1100" dirty="0" err="1">
                <a:latin typeface="Candara" pitchFamily="34" charset="0"/>
              </a:rPr>
              <a:t>System.out.println</a:t>
            </a:r>
            <a:r>
              <a:rPr lang="en-US" sz="1100" dirty="0">
                <a:latin typeface="Candara" pitchFamily="34" charset="0"/>
              </a:rPr>
              <a:t>(</a:t>
            </a:r>
            <a:r>
              <a:rPr lang="en-US" sz="1100" dirty="0" err="1">
                <a:latin typeface="Candara" pitchFamily="34" charset="0"/>
              </a:rPr>
              <a:t>str.equals</a:t>
            </a:r>
            <a:r>
              <a:rPr lang="en-US" sz="1100" dirty="0">
                <a:latin typeface="Candara" pitchFamily="34" charset="0"/>
              </a:rPr>
              <a:t>("Hello"));</a:t>
            </a:r>
          </a:p>
          <a:p>
            <a:pPr lvl="1">
              <a:tabLst>
                <a:tab pos="765160" algn="l"/>
                <a:tab pos="1530319" algn="l"/>
                <a:tab pos="2295479" algn="l"/>
                <a:tab pos="3060639" algn="l"/>
              </a:tabLst>
            </a:pPr>
            <a:r>
              <a:rPr lang="en-US" sz="1100" dirty="0">
                <a:latin typeface="Candara" pitchFamily="34" charset="0"/>
              </a:rPr>
              <a:t>	     }</a:t>
            </a:r>
          </a:p>
          <a:p>
            <a:pPr lvl="1">
              <a:tabLst>
                <a:tab pos="765160" algn="l"/>
                <a:tab pos="1530319" algn="l"/>
                <a:tab pos="2295479" algn="l"/>
                <a:tab pos="3060639" algn="l"/>
              </a:tabLst>
            </a:pPr>
            <a:r>
              <a:rPr lang="en-US" sz="1100" dirty="0">
                <a:latin typeface="Candara" pitchFamily="34" charset="0"/>
              </a:rPr>
              <a:t>	System.out.println("Continuing in the program");</a:t>
            </a:r>
          </a:p>
          <a:p>
            <a:pPr lvl="1">
              <a:tabLst>
                <a:tab pos="765160" algn="l"/>
                <a:tab pos="1530319" algn="l"/>
                <a:tab pos="2295479" algn="l"/>
                <a:tab pos="3060639" algn="l"/>
              </a:tabLst>
            </a:pPr>
            <a:r>
              <a:rPr lang="en-US" sz="1100" dirty="0">
                <a:latin typeface="Candara" pitchFamily="34" charset="0"/>
              </a:rPr>
              <a:t>	}</a:t>
            </a:r>
          </a:p>
          <a:p>
            <a:pPr lvl="1">
              <a:tabLst>
                <a:tab pos="765160" algn="l"/>
                <a:tab pos="1530319" algn="l"/>
                <a:tab pos="2295479" algn="l"/>
                <a:tab pos="3060639" algn="l"/>
              </a:tabLst>
            </a:pPr>
            <a:r>
              <a:rPr lang="en-US" sz="1100" dirty="0">
                <a:latin typeface="Candara" pitchFamily="34" charset="0"/>
              </a:rPr>
              <a:t>}</a:t>
            </a:r>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1" name="Rectangle 3"/>
          <p:cNvSpPr>
            <a:spLocks noGrp="1" noChangeArrowheads="1"/>
          </p:cNvSpPr>
          <p:nvPr>
            <p:ph type="body" idx="1"/>
          </p:nvPr>
        </p:nvSpPr>
        <p:spPr/>
        <p:txBody>
          <a:bodyPr/>
          <a:lstStyle/>
          <a:p>
            <a:r>
              <a:rPr lang="en-US" dirty="0" smtClean="0"/>
              <a:t>The code is shown in the previous page.</a:t>
            </a:r>
            <a:endParaRPr lang="en-US" dirty="0"/>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mtClean="0"/>
              <a:t>This lesson deals with Java’s exception-handling mechanism. An exception is an abnormal condition that arises in a code sequence at run time. In other words, an exception is a run-time error. </a:t>
            </a:r>
          </a:p>
          <a:p>
            <a:endParaRPr lang="en-US" smtClean="0"/>
          </a:p>
          <a:p>
            <a:r>
              <a:rPr lang="en-US" smtClean="0"/>
              <a:t>Lesson Outline:</a:t>
            </a:r>
          </a:p>
          <a:p>
            <a:endParaRPr lang="en-US" smtClean="0"/>
          </a:p>
          <a:p>
            <a:pPr lvl="1"/>
            <a:r>
              <a:rPr lang="en-US" smtClean="0"/>
              <a:t>9.1: Introduction</a:t>
            </a:r>
          </a:p>
          <a:p>
            <a:pPr lvl="1"/>
            <a:r>
              <a:rPr lang="en-US" smtClean="0"/>
              <a:t>9.2: Exception Types</a:t>
            </a:r>
          </a:p>
          <a:p>
            <a:pPr lvl="1"/>
            <a:r>
              <a:rPr lang="en-US" smtClean="0"/>
              <a:t>9.3: Exception Hierarchy</a:t>
            </a:r>
          </a:p>
          <a:p>
            <a:pPr lvl="1"/>
            <a:r>
              <a:rPr lang="en-US" smtClean="0"/>
              <a:t>9.4: Try-catch-finally</a:t>
            </a:r>
          </a:p>
          <a:p>
            <a:pPr lvl="1"/>
            <a:r>
              <a:rPr lang="en-US" smtClean="0"/>
              <a:t>9.5: Try-with-resources</a:t>
            </a:r>
          </a:p>
          <a:p>
            <a:pPr lvl="1"/>
            <a:r>
              <a:rPr lang="en-US" smtClean="0"/>
              <a:t>9.6: Multi catch blocks</a:t>
            </a:r>
          </a:p>
          <a:p>
            <a:pPr lvl="1"/>
            <a:r>
              <a:rPr lang="en-US" smtClean="0"/>
              <a:t>9.7: Throwing exceptions using throw</a:t>
            </a:r>
          </a:p>
          <a:p>
            <a:pPr lvl="1"/>
            <a:r>
              <a:rPr lang="en-US" smtClean="0"/>
              <a:t>9.8: Declaring exceptions using throws </a:t>
            </a:r>
          </a:p>
          <a:p>
            <a:pPr lvl="1"/>
            <a:r>
              <a:rPr lang="en-US" smtClean="0"/>
              <a:t>9.9: User defined Exceptions</a:t>
            </a:r>
          </a:p>
          <a:p>
            <a:pPr lvl="1"/>
            <a:r>
              <a:rPr lang="en-US" smtClean="0"/>
              <a:t>9.10: Best Practices</a:t>
            </a:r>
          </a:p>
          <a:p>
            <a:endParaRPr lang="en-US" dirty="0"/>
          </a:p>
        </p:txBody>
      </p:sp>
      <p:sp>
        <p:nvSpPr>
          <p:cNvPr id="6" name="Slide Image Placeholder 5"/>
          <p:cNvSpPr>
            <a:spLocks noGrp="1" noRot="1" noChangeAspect="1"/>
          </p:cNvSpPr>
          <p:nvPr>
            <p:ph type="sldImg"/>
          </p:nvPr>
        </p:nvSpPr>
        <p:spPr>
          <a:xfrm>
            <a:off x="2012950" y="720725"/>
            <a:ext cx="4800600" cy="3600450"/>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Many times Java programs need to work with resources like file, database connection or network socket etc. After work, such resources must be closed gracefully to avoid loss of data. There are two places in exception handling where resource can be closed. </a:t>
            </a:r>
          </a:p>
          <a:p>
            <a:endParaRPr lang="en-US" dirty="0" smtClean="0"/>
          </a:p>
          <a:p>
            <a:r>
              <a:rPr lang="en-US" dirty="0" smtClean="0"/>
              <a:t>Finally Block (will be discussed later)</a:t>
            </a:r>
          </a:p>
          <a:p>
            <a:r>
              <a:rPr lang="en-US" dirty="0" smtClean="0"/>
              <a:t>try-with-resources</a:t>
            </a:r>
          </a:p>
          <a:p>
            <a:endParaRPr lang="en-US" dirty="0" smtClean="0"/>
          </a:p>
          <a:p>
            <a:r>
              <a:rPr lang="en-US" dirty="0" smtClean="0"/>
              <a:t>A try-with-resources is a new feature added in java 7, where resources are closed automatically. Any block after try (either catch or finally block) will be executed only after the resource is closed. </a:t>
            </a:r>
          </a:p>
          <a:p>
            <a:endParaRPr lang="en-US" dirty="0" smtClean="0"/>
          </a:p>
          <a:p>
            <a:endParaRPr lang="en-US" dirty="0" smtClean="0"/>
          </a:p>
          <a:p>
            <a:endParaRPr lang="en-US" dirty="0"/>
          </a:p>
        </p:txBody>
      </p:sp>
      <p:sp>
        <p:nvSpPr>
          <p:cNvPr id="6" name="Slide Image Placeholder 5"/>
          <p:cNvSpPr>
            <a:spLocks noGrp="1" noRot="1" noChangeAspect="1"/>
          </p:cNvSpPr>
          <p:nvPr>
            <p:ph type="sldImg"/>
          </p:nvPr>
        </p:nvSpPr>
        <p:spPr>
          <a:xfrm>
            <a:off x="2012950" y="720725"/>
            <a:ext cx="4800600" cy="3600450"/>
          </a:xfr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1" name="Rectangle 3"/>
          <p:cNvSpPr>
            <a:spLocks noGrp="1" noChangeArrowheads="1"/>
          </p:cNvSpPr>
          <p:nvPr>
            <p:ph type="body" idx="1"/>
          </p:nvPr>
        </p:nvSpPr>
        <p:spPr/>
        <p:txBody>
          <a:bodyPr>
            <a:normAutofit/>
          </a:bodyPr>
          <a:lstStyle/>
          <a:p>
            <a:r>
              <a:rPr lang="en-US" dirty="0" smtClean="0"/>
              <a:t>Multiple Catch Blocks:</a:t>
            </a:r>
          </a:p>
          <a:p>
            <a:r>
              <a:rPr lang="en-US" dirty="0" smtClean="0"/>
              <a:t>The following example shows the uses of multiple catch clauses.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Output:</a:t>
            </a:r>
          </a:p>
          <a:p>
            <a:pPr lvl="1"/>
            <a:r>
              <a:rPr lang="en-US" dirty="0" smtClean="0"/>
              <a:t>a = 0</a:t>
            </a:r>
          </a:p>
          <a:p>
            <a:pPr lvl="1"/>
            <a:r>
              <a:rPr lang="en-US" dirty="0" smtClean="0"/>
              <a:t>Divide by 0: </a:t>
            </a:r>
            <a:r>
              <a:rPr lang="en-US" dirty="0" err="1" smtClean="0"/>
              <a:t>java.lang.ArithmeticException</a:t>
            </a:r>
            <a:r>
              <a:rPr lang="en-US" dirty="0" smtClean="0"/>
              <a:t>: / by zero</a:t>
            </a:r>
          </a:p>
          <a:p>
            <a:pPr lvl="1"/>
            <a:r>
              <a:rPr lang="en-US" dirty="0" smtClean="0"/>
              <a:t>After try/catch blocks.</a:t>
            </a:r>
            <a:endParaRPr lang="en-US" dirty="0"/>
          </a:p>
        </p:txBody>
      </p:sp>
      <p:sp>
        <p:nvSpPr>
          <p:cNvPr id="309252" name="AutoShape 4"/>
          <p:cNvSpPr>
            <a:spLocks noChangeArrowheads="1"/>
          </p:cNvSpPr>
          <p:nvPr/>
        </p:nvSpPr>
        <p:spPr bwMode="auto">
          <a:xfrm>
            <a:off x="2235862" y="4847123"/>
            <a:ext cx="4578400" cy="3094704"/>
          </a:xfrm>
          <a:prstGeom prst="roundRect">
            <a:avLst>
              <a:gd name="adj" fmla="val 16667"/>
            </a:avLst>
          </a:prstGeom>
          <a:noFill/>
          <a:ln w="9525" algn="ctr">
            <a:solidFill>
              <a:schemeClr val="tx1"/>
            </a:solidFill>
            <a:round/>
            <a:headEnd/>
            <a:tailEnd/>
          </a:ln>
          <a:effectLst/>
        </p:spPr>
        <p:txBody>
          <a:bodyPr lIns="95645" tIns="46983" rIns="95645" bIns="46983" anchor="ctr"/>
          <a:lstStyle/>
          <a:p>
            <a:pPr marL="313783" indent="-313783">
              <a:tabLst>
                <a:tab pos="765160" algn="l"/>
                <a:tab pos="1530319" algn="l"/>
                <a:tab pos="2295479" algn="l"/>
                <a:tab pos="3060639" algn="l"/>
              </a:tabLst>
            </a:pPr>
            <a:r>
              <a:rPr lang="en-US" sz="1100" dirty="0">
                <a:latin typeface="Arial" pitchFamily="34" charset="0"/>
                <a:cs typeface="Arial" pitchFamily="34" charset="0"/>
              </a:rPr>
              <a:t>class </a:t>
            </a:r>
            <a:r>
              <a:rPr lang="en-US" sz="1100" dirty="0" err="1">
                <a:latin typeface="Arial" pitchFamily="34" charset="0"/>
                <a:cs typeface="Arial" pitchFamily="34" charset="0"/>
              </a:rPr>
              <a:t>MultiCatch</a:t>
            </a:r>
            <a:r>
              <a:rPr lang="en-US" sz="1100" dirty="0">
                <a:latin typeface="Arial" pitchFamily="34" charset="0"/>
                <a:cs typeface="Arial" pitchFamily="34" charset="0"/>
              </a:rPr>
              <a:t> {</a:t>
            </a:r>
          </a:p>
          <a:p>
            <a:pPr marL="313783" indent="-313783">
              <a:tabLst>
                <a:tab pos="765160" algn="l"/>
                <a:tab pos="1530319" algn="l"/>
                <a:tab pos="2295479" algn="l"/>
                <a:tab pos="3060639" algn="l"/>
              </a:tabLst>
            </a:pPr>
            <a:r>
              <a:rPr lang="en-US" sz="1100" dirty="0">
                <a:latin typeface="Arial" pitchFamily="34" charset="0"/>
                <a:cs typeface="Arial" pitchFamily="34" charset="0"/>
              </a:rPr>
              <a:t>    public static void main(String args[]) {</a:t>
            </a:r>
          </a:p>
          <a:p>
            <a:pPr marL="313783" indent="-313783">
              <a:tabLst>
                <a:tab pos="765160" algn="l"/>
                <a:tab pos="1530319" algn="l"/>
                <a:tab pos="2295479" algn="l"/>
                <a:tab pos="3060639" algn="l"/>
              </a:tabLst>
            </a:pPr>
            <a:r>
              <a:rPr lang="en-US" sz="1100" dirty="0">
                <a:latin typeface="Arial" pitchFamily="34" charset="0"/>
                <a:cs typeface="Arial" pitchFamily="34" charset="0"/>
              </a:rPr>
              <a:t>	try {</a:t>
            </a:r>
          </a:p>
          <a:p>
            <a:pPr marL="313783" indent="-313783">
              <a:tabLst>
                <a:tab pos="765160" algn="l"/>
                <a:tab pos="1530319" algn="l"/>
                <a:tab pos="2295479" algn="l"/>
                <a:tab pos="3060639" algn="l"/>
              </a:tabLst>
            </a:pPr>
            <a:r>
              <a:rPr lang="en-US" sz="1100" dirty="0">
                <a:latin typeface="Arial" pitchFamily="34" charset="0"/>
                <a:cs typeface="Arial" pitchFamily="34" charset="0"/>
              </a:rPr>
              <a:t>	      </a:t>
            </a:r>
            <a:r>
              <a:rPr lang="en-US" sz="1100" dirty="0" err="1">
                <a:latin typeface="Arial" pitchFamily="34" charset="0"/>
                <a:cs typeface="Arial" pitchFamily="34" charset="0"/>
              </a:rPr>
              <a:t>int</a:t>
            </a:r>
            <a:r>
              <a:rPr lang="en-US" sz="1100" dirty="0">
                <a:latin typeface="Arial" pitchFamily="34" charset="0"/>
                <a:cs typeface="Arial" pitchFamily="34" charset="0"/>
              </a:rPr>
              <a:t> a = </a:t>
            </a:r>
            <a:r>
              <a:rPr lang="en-US" sz="1100" dirty="0" err="1">
                <a:latin typeface="Arial" pitchFamily="34" charset="0"/>
                <a:cs typeface="Arial" pitchFamily="34" charset="0"/>
              </a:rPr>
              <a:t>args.length</a:t>
            </a:r>
            <a:r>
              <a:rPr lang="en-US" sz="1100" dirty="0">
                <a:latin typeface="Arial" pitchFamily="34" charset="0"/>
                <a:cs typeface="Arial" pitchFamily="34" charset="0"/>
              </a:rPr>
              <a:t>;</a:t>
            </a:r>
          </a:p>
          <a:p>
            <a:pPr marL="313783" indent="-313783">
              <a:tabLst>
                <a:tab pos="765160" algn="l"/>
                <a:tab pos="1530319" algn="l"/>
                <a:tab pos="2295479" algn="l"/>
                <a:tab pos="3060639" algn="l"/>
              </a:tabLst>
            </a:pPr>
            <a:r>
              <a:rPr lang="en-US" sz="1100" dirty="0">
                <a:latin typeface="Arial" pitchFamily="34" charset="0"/>
                <a:cs typeface="Arial" pitchFamily="34" charset="0"/>
              </a:rPr>
              <a:t>	      System.out.println("a = " + a);</a:t>
            </a:r>
          </a:p>
          <a:p>
            <a:pPr marL="313783" indent="-313783">
              <a:tabLst>
                <a:tab pos="765160" algn="l"/>
                <a:tab pos="1530319" algn="l"/>
                <a:tab pos="2295479" algn="l"/>
                <a:tab pos="3060639" algn="l"/>
              </a:tabLst>
            </a:pPr>
            <a:r>
              <a:rPr lang="en-US" sz="1100" dirty="0">
                <a:latin typeface="Arial" pitchFamily="34" charset="0"/>
                <a:cs typeface="Arial" pitchFamily="34" charset="0"/>
              </a:rPr>
              <a:t>	      </a:t>
            </a:r>
            <a:r>
              <a:rPr lang="en-US" sz="1100" dirty="0" err="1">
                <a:latin typeface="Arial" pitchFamily="34" charset="0"/>
                <a:cs typeface="Arial" pitchFamily="34" charset="0"/>
              </a:rPr>
              <a:t>int</a:t>
            </a:r>
            <a:r>
              <a:rPr lang="en-US" sz="1100" dirty="0">
                <a:latin typeface="Arial" pitchFamily="34" charset="0"/>
                <a:cs typeface="Arial" pitchFamily="34" charset="0"/>
              </a:rPr>
              <a:t> b = 42 / a;   </a:t>
            </a:r>
          </a:p>
          <a:p>
            <a:pPr marL="313783" indent="-313783">
              <a:tabLst>
                <a:tab pos="765160" algn="l"/>
                <a:tab pos="1530319" algn="l"/>
                <a:tab pos="2295479" algn="l"/>
                <a:tab pos="3060639" algn="l"/>
              </a:tabLst>
            </a:pPr>
            <a:r>
              <a:rPr lang="en-US" sz="1100" dirty="0">
                <a:latin typeface="Arial" pitchFamily="34" charset="0"/>
                <a:cs typeface="Arial" pitchFamily="34" charset="0"/>
              </a:rPr>
              <a:t>	      </a:t>
            </a:r>
            <a:r>
              <a:rPr lang="en-US" sz="1100" dirty="0" err="1">
                <a:latin typeface="Arial" pitchFamily="34" charset="0"/>
                <a:cs typeface="Arial" pitchFamily="34" charset="0"/>
              </a:rPr>
              <a:t>int</a:t>
            </a:r>
            <a:r>
              <a:rPr lang="en-US" sz="1100" dirty="0">
                <a:latin typeface="Arial" pitchFamily="34" charset="0"/>
                <a:cs typeface="Arial" pitchFamily="34" charset="0"/>
              </a:rPr>
              <a:t> c[] = { 1 };</a:t>
            </a:r>
          </a:p>
          <a:p>
            <a:pPr marL="313783" indent="-313783">
              <a:tabLst>
                <a:tab pos="765160" algn="l"/>
                <a:tab pos="1530319" algn="l"/>
                <a:tab pos="2295479" algn="l"/>
                <a:tab pos="3060639" algn="l"/>
              </a:tabLst>
            </a:pPr>
            <a:r>
              <a:rPr lang="en-US" sz="1100" dirty="0">
                <a:latin typeface="Arial" pitchFamily="34" charset="0"/>
                <a:cs typeface="Arial" pitchFamily="34" charset="0"/>
              </a:rPr>
              <a:t>	      c[42] = 99;</a:t>
            </a:r>
          </a:p>
          <a:p>
            <a:pPr marL="313783" indent="-313783">
              <a:tabLst>
                <a:tab pos="765160" algn="l"/>
                <a:tab pos="1530319" algn="l"/>
                <a:tab pos="2295479" algn="l"/>
                <a:tab pos="3060639" algn="l"/>
              </a:tabLst>
            </a:pPr>
            <a:r>
              <a:rPr lang="en-US" sz="1100" dirty="0">
                <a:latin typeface="Arial" pitchFamily="34" charset="0"/>
                <a:cs typeface="Arial" pitchFamily="34" charset="0"/>
              </a:rPr>
              <a:t>	} catch(</a:t>
            </a:r>
            <a:r>
              <a:rPr lang="en-US" sz="1100" dirty="0" err="1">
                <a:latin typeface="Arial" pitchFamily="34" charset="0"/>
                <a:cs typeface="Arial" pitchFamily="34" charset="0"/>
              </a:rPr>
              <a:t>ArithmeticException</a:t>
            </a:r>
            <a:r>
              <a:rPr lang="en-US" sz="1100" dirty="0">
                <a:latin typeface="Arial" pitchFamily="34" charset="0"/>
                <a:cs typeface="Arial" pitchFamily="34" charset="0"/>
              </a:rPr>
              <a:t> e) {</a:t>
            </a:r>
          </a:p>
          <a:p>
            <a:pPr marL="313783" indent="-313783">
              <a:tabLst>
                <a:tab pos="765160" algn="l"/>
                <a:tab pos="1530319" algn="l"/>
                <a:tab pos="2295479" algn="l"/>
                <a:tab pos="3060639" algn="l"/>
              </a:tabLst>
            </a:pPr>
            <a:r>
              <a:rPr lang="en-US" sz="1100" dirty="0">
                <a:latin typeface="Arial" pitchFamily="34" charset="0"/>
                <a:cs typeface="Arial" pitchFamily="34" charset="0"/>
              </a:rPr>
              <a:t>	         System.out.println("Divide by 0: " + e); 	}     </a:t>
            </a:r>
          </a:p>
          <a:p>
            <a:pPr marL="313783" indent="-313783">
              <a:tabLst>
                <a:tab pos="765160" algn="l"/>
                <a:tab pos="1530319" algn="l"/>
                <a:tab pos="2295479" algn="l"/>
                <a:tab pos="3060639" algn="l"/>
              </a:tabLst>
            </a:pPr>
            <a:r>
              <a:rPr lang="en-US" sz="1100" dirty="0">
                <a:latin typeface="Arial" pitchFamily="34" charset="0"/>
                <a:cs typeface="Arial" pitchFamily="34" charset="0"/>
              </a:rPr>
              <a:t>          catch(</a:t>
            </a:r>
            <a:r>
              <a:rPr lang="en-US" sz="1100" dirty="0" err="1">
                <a:latin typeface="Arial" pitchFamily="34" charset="0"/>
                <a:cs typeface="Arial" pitchFamily="34" charset="0"/>
              </a:rPr>
              <a:t>ArrayIndexOutOfBoundsException</a:t>
            </a:r>
            <a:r>
              <a:rPr lang="en-US" sz="1100" dirty="0">
                <a:latin typeface="Arial" pitchFamily="34" charset="0"/>
                <a:cs typeface="Arial" pitchFamily="34" charset="0"/>
              </a:rPr>
              <a:t> e) {</a:t>
            </a:r>
          </a:p>
          <a:p>
            <a:pPr marL="313783" indent="-313783">
              <a:tabLst>
                <a:tab pos="765160" algn="l"/>
                <a:tab pos="1530319" algn="l"/>
                <a:tab pos="2295479" algn="l"/>
                <a:tab pos="3060639" algn="l"/>
              </a:tabLst>
            </a:pPr>
            <a:r>
              <a:rPr lang="en-US" sz="1100" dirty="0">
                <a:latin typeface="Arial" pitchFamily="34" charset="0"/>
                <a:cs typeface="Arial" pitchFamily="34" charset="0"/>
              </a:rPr>
              <a:t>	          System.out.println("Array index </a:t>
            </a:r>
            <a:r>
              <a:rPr lang="en-US" sz="1100" dirty="0" err="1">
                <a:latin typeface="Arial" pitchFamily="34" charset="0"/>
                <a:cs typeface="Arial" pitchFamily="34" charset="0"/>
              </a:rPr>
              <a:t>oob</a:t>
            </a:r>
            <a:r>
              <a:rPr lang="en-US" sz="1100" dirty="0">
                <a:latin typeface="Arial" pitchFamily="34" charset="0"/>
                <a:cs typeface="Arial" pitchFamily="34" charset="0"/>
              </a:rPr>
              <a:t>: " + e); }</a:t>
            </a:r>
          </a:p>
          <a:p>
            <a:pPr marL="313783" indent="-313783">
              <a:tabLst>
                <a:tab pos="765160" algn="l"/>
                <a:tab pos="1530319" algn="l"/>
                <a:tab pos="2295479" algn="l"/>
                <a:tab pos="3060639" algn="l"/>
              </a:tabLst>
            </a:pPr>
            <a:r>
              <a:rPr lang="en-US" sz="1100" dirty="0">
                <a:latin typeface="Arial" pitchFamily="34" charset="0"/>
                <a:cs typeface="Arial" pitchFamily="34" charset="0"/>
              </a:rPr>
              <a:t>	   catch(Exception e) {</a:t>
            </a:r>
          </a:p>
          <a:p>
            <a:pPr marL="313783" indent="-313783">
              <a:tabLst>
                <a:tab pos="765160" algn="l"/>
                <a:tab pos="1530319" algn="l"/>
                <a:tab pos="2295479" algn="l"/>
                <a:tab pos="3060639" algn="l"/>
              </a:tabLst>
            </a:pPr>
            <a:r>
              <a:rPr lang="en-US" sz="1100" dirty="0">
                <a:latin typeface="Arial" pitchFamily="34" charset="0"/>
                <a:cs typeface="Arial" pitchFamily="34" charset="0"/>
              </a:rPr>
              <a:t>                  System.out.println("Generic Exception: " + e); }</a:t>
            </a:r>
          </a:p>
          <a:p>
            <a:pPr marL="313783" indent="-313783">
              <a:tabLst>
                <a:tab pos="765160" algn="l"/>
                <a:tab pos="1530319" algn="l"/>
                <a:tab pos="2295479" algn="l"/>
                <a:tab pos="3060639" algn="l"/>
              </a:tabLst>
            </a:pPr>
            <a:r>
              <a:rPr lang="en-US" sz="1100" dirty="0">
                <a:latin typeface="Arial" pitchFamily="34" charset="0"/>
                <a:cs typeface="Arial" pitchFamily="34" charset="0"/>
              </a:rPr>
              <a:t>     System.out.println("After try/catch blocks.");</a:t>
            </a:r>
          </a:p>
          <a:p>
            <a:pPr marL="313783" indent="-313783">
              <a:tabLst>
                <a:tab pos="765160" algn="l"/>
                <a:tab pos="1530319" algn="l"/>
                <a:tab pos="2295479" algn="l"/>
                <a:tab pos="3060639" algn="l"/>
              </a:tabLst>
            </a:pPr>
            <a:r>
              <a:rPr lang="en-US" sz="1100" dirty="0">
                <a:latin typeface="Arial" pitchFamily="34" charset="0"/>
                <a:cs typeface="Arial" pitchFamily="34" charset="0"/>
              </a:rPr>
              <a:t>}</a:t>
            </a:r>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Multiple-catch blocks:</a:t>
            </a:r>
          </a:p>
          <a:p>
            <a:endParaRPr lang="en-US" dirty="0" smtClean="0"/>
          </a:p>
          <a:p>
            <a:r>
              <a:rPr lang="en-US" dirty="0" smtClean="0"/>
              <a:t>Java 7 allows a single catch block to catch multiple exceptions. The only precaution required is not to list multiple exceptions which are related by sub classing. It means you cannot catch child and parent exception in multi-catch block. The following example throws an error as </a:t>
            </a:r>
            <a:r>
              <a:rPr lang="en-US" dirty="0" err="1" smtClean="0"/>
              <a:t>ArithmeticException</a:t>
            </a:r>
            <a:r>
              <a:rPr lang="en-US" dirty="0" smtClean="0"/>
              <a:t> is subclass of </a:t>
            </a:r>
            <a:r>
              <a:rPr lang="en-US" dirty="0" err="1" smtClean="0"/>
              <a:t>Throwable</a:t>
            </a:r>
            <a:r>
              <a:rPr lang="en-US" dirty="0" smtClean="0"/>
              <a:t> and hence cannot  be combined in multi-catch block.</a:t>
            </a:r>
            <a:endParaRPr lang="en-US" dirty="0"/>
          </a:p>
        </p:txBody>
      </p:sp>
      <p:sp>
        <p:nvSpPr>
          <p:cNvPr id="6" name="AutoShape 4"/>
          <p:cNvSpPr>
            <a:spLocks noChangeArrowheads="1"/>
          </p:cNvSpPr>
          <p:nvPr/>
        </p:nvSpPr>
        <p:spPr bwMode="auto">
          <a:xfrm>
            <a:off x="2292758" y="5767238"/>
            <a:ext cx="4578400" cy="3094704"/>
          </a:xfrm>
          <a:prstGeom prst="roundRect">
            <a:avLst>
              <a:gd name="adj" fmla="val 16667"/>
            </a:avLst>
          </a:prstGeom>
          <a:noFill/>
          <a:ln w="9525" algn="ctr">
            <a:solidFill>
              <a:schemeClr val="tx1"/>
            </a:solidFill>
            <a:round/>
            <a:headEnd/>
            <a:tailEnd/>
          </a:ln>
          <a:effectLst/>
        </p:spPr>
        <p:txBody>
          <a:bodyPr lIns="95645" tIns="46983" rIns="95645" bIns="46983" anchor="ctr"/>
          <a:lstStyle/>
          <a:p>
            <a:pPr marL="313783" indent="-313783">
              <a:tabLst>
                <a:tab pos="765160" algn="l"/>
                <a:tab pos="1530319" algn="l"/>
                <a:tab pos="2295479" algn="l"/>
                <a:tab pos="3060639" algn="l"/>
              </a:tabLst>
            </a:pPr>
            <a:r>
              <a:rPr lang="en-US" sz="1100" dirty="0">
                <a:latin typeface="Arial" pitchFamily="34" charset="0"/>
                <a:cs typeface="Arial" pitchFamily="34" charset="0"/>
              </a:rPr>
              <a:t>class </a:t>
            </a:r>
            <a:r>
              <a:rPr lang="en-US" sz="1100" dirty="0" err="1">
                <a:latin typeface="Arial" pitchFamily="34" charset="0"/>
                <a:cs typeface="Arial" pitchFamily="34" charset="0"/>
              </a:rPr>
              <a:t>MultiCatch</a:t>
            </a:r>
            <a:r>
              <a:rPr lang="en-US" sz="1100" dirty="0">
                <a:latin typeface="Arial" pitchFamily="34" charset="0"/>
                <a:cs typeface="Arial" pitchFamily="34" charset="0"/>
              </a:rPr>
              <a:t> {</a:t>
            </a:r>
          </a:p>
          <a:p>
            <a:pPr marL="313783" indent="-313783">
              <a:tabLst>
                <a:tab pos="765160" algn="l"/>
                <a:tab pos="1530319" algn="l"/>
                <a:tab pos="2295479" algn="l"/>
                <a:tab pos="3060639" algn="l"/>
              </a:tabLst>
            </a:pPr>
            <a:r>
              <a:rPr lang="en-US" sz="1100" dirty="0">
                <a:latin typeface="Arial" pitchFamily="34" charset="0"/>
                <a:cs typeface="Arial" pitchFamily="34" charset="0"/>
              </a:rPr>
              <a:t>    public static void main(String args[]) {</a:t>
            </a:r>
          </a:p>
          <a:p>
            <a:pPr marL="313783" indent="-313783">
              <a:tabLst>
                <a:tab pos="765160" algn="l"/>
                <a:tab pos="1530319" algn="l"/>
                <a:tab pos="2295479" algn="l"/>
                <a:tab pos="3060639" algn="l"/>
              </a:tabLst>
            </a:pPr>
            <a:r>
              <a:rPr lang="en-US" sz="1100" dirty="0">
                <a:latin typeface="Arial" pitchFamily="34" charset="0"/>
                <a:cs typeface="Arial" pitchFamily="34" charset="0"/>
              </a:rPr>
              <a:t>	try {</a:t>
            </a:r>
          </a:p>
          <a:p>
            <a:pPr marL="313783" indent="-313783">
              <a:tabLst>
                <a:tab pos="765160" algn="l"/>
                <a:tab pos="1530319" algn="l"/>
                <a:tab pos="2295479" algn="l"/>
                <a:tab pos="3060639" algn="l"/>
              </a:tabLst>
            </a:pPr>
            <a:r>
              <a:rPr lang="en-US" sz="1100" dirty="0">
                <a:latin typeface="Arial" pitchFamily="34" charset="0"/>
                <a:cs typeface="Arial" pitchFamily="34" charset="0"/>
              </a:rPr>
              <a:t>	      </a:t>
            </a:r>
            <a:r>
              <a:rPr lang="en-US" sz="1100" dirty="0" err="1">
                <a:latin typeface="Arial" pitchFamily="34" charset="0"/>
                <a:cs typeface="Arial" pitchFamily="34" charset="0"/>
              </a:rPr>
              <a:t>int</a:t>
            </a:r>
            <a:r>
              <a:rPr lang="en-US" sz="1100" dirty="0">
                <a:latin typeface="Arial" pitchFamily="34" charset="0"/>
                <a:cs typeface="Arial" pitchFamily="34" charset="0"/>
              </a:rPr>
              <a:t> a = </a:t>
            </a:r>
            <a:r>
              <a:rPr lang="en-US" sz="1100" dirty="0" err="1">
                <a:latin typeface="Arial" pitchFamily="34" charset="0"/>
                <a:cs typeface="Arial" pitchFamily="34" charset="0"/>
              </a:rPr>
              <a:t>args.length</a:t>
            </a:r>
            <a:r>
              <a:rPr lang="en-US" sz="1100" dirty="0">
                <a:latin typeface="Arial" pitchFamily="34" charset="0"/>
                <a:cs typeface="Arial" pitchFamily="34" charset="0"/>
              </a:rPr>
              <a:t>;</a:t>
            </a:r>
          </a:p>
          <a:p>
            <a:pPr marL="313783" indent="-313783">
              <a:tabLst>
                <a:tab pos="765160" algn="l"/>
                <a:tab pos="1530319" algn="l"/>
                <a:tab pos="2295479" algn="l"/>
                <a:tab pos="3060639" algn="l"/>
              </a:tabLst>
            </a:pPr>
            <a:r>
              <a:rPr lang="en-US" sz="1100" dirty="0">
                <a:latin typeface="Arial" pitchFamily="34" charset="0"/>
                <a:cs typeface="Arial" pitchFamily="34" charset="0"/>
              </a:rPr>
              <a:t>	      System.out.println("a = " + a);</a:t>
            </a:r>
          </a:p>
          <a:p>
            <a:pPr marL="313783" indent="-313783">
              <a:tabLst>
                <a:tab pos="765160" algn="l"/>
                <a:tab pos="1530319" algn="l"/>
                <a:tab pos="2295479" algn="l"/>
                <a:tab pos="3060639" algn="l"/>
              </a:tabLst>
            </a:pPr>
            <a:r>
              <a:rPr lang="en-US" sz="1100" dirty="0">
                <a:latin typeface="Arial" pitchFamily="34" charset="0"/>
                <a:cs typeface="Arial" pitchFamily="34" charset="0"/>
              </a:rPr>
              <a:t>	      </a:t>
            </a:r>
            <a:r>
              <a:rPr lang="en-US" sz="1100" dirty="0" err="1">
                <a:latin typeface="Arial" pitchFamily="34" charset="0"/>
                <a:cs typeface="Arial" pitchFamily="34" charset="0"/>
              </a:rPr>
              <a:t>int</a:t>
            </a:r>
            <a:r>
              <a:rPr lang="en-US" sz="1100" dirty="0">
                <a:latin typeface="Arial" pitchFamily="34" charset="0"/>
                <a:cs typeface="Arial" pitchFamily="34" charset="0"/>
              </a:rPr>
              <a:t> b = 42 / a;   </a:t>
            </a:r>
          </a:p>
          <a:p>
            <a:pPr marL="313783" indent="-313783">
              <a:tabLst>
                <a:tab pos="765160" algn="l"/>
                <a:tab pos="1530319" algn="l"/>
                <a:tab pos="2295479" algn="l"/>
                <a:tab pos="3060639" algn="l"/>
              </a:tabLst>
            </a:pPr>
            <a:r>
              <a:rPr lang="en-US" sz="1100" dirty="0">
                <a:latin typeface="Arial" pitchFamily="34" charset="0"/>
                <a:cs typeface="Arial" pitchFamily="34" charset="0"/>
              </a:rPr>
              <a:t>	      </a:t>
            </a:r>
            <a:r>
              <a:rPr lang="en-US" sz="1100" dirty="0" err="1">
                <a:latin typeface="Arial" pitchFamily="34" charset="0"/>
                <a:cs typeface="Arial" pitchFamily="34" charset="0"/>
              </a:rPr>
              <a:t>int</a:t>
            </a:r>
            <a:r>
              <a:rPr lang="en-US" sz="1100" dirty="0">
                <a:latin typeface="Arial" pitchFamily="34" charset="0"/>
                <a:cs typeface="Arial" pitchFamily="34" charset="0"/>
              </a:rPr>
              <a:t> c[] = { 1 };</a:t>
            </a:r>
          </a:p>
          <a:p>
            <a:pPr marL="313783" indent="-313783">
              <a:tabLst>
                <a:tab pos="765160" algn="l"/>
                <a:tab pos="1530319" algn="l"/>
                <a:tab pos="2295479" algn="l"/>
                <a:tab pos="3060639" algn="l"/>
              </a:tabLst>
            </a:pPr>
            <a:r>
              <a:rPr lang="en-US" sz="1100" dirty="0">
                <a:latin typeface="Arial" pitchFamily="34" charset="0"/>
                <a:cs typeface="Arial" pitchFamily="34" charset="0"/>
              </a:rPr>
              <a:t>	      c[42] = 99;</a:t>
            </a:r>
          </a:p>
          <a:p>
            <a:pPr marL="313783" indent="-313783">
              <a:tabLst>
                <a:tab pos="765160" algn="l"/>
                <a:tab pos="1530319" algn="l"/>
                <a:tab pos="2295479" algn="l"/>
                <a:tab pos="3060639" algn="l"/>
              </a:tabLst>
            </a:pPr>
            <a:r>
              <a:rPr lang="en-US" sz="1100" dirty="0">
                <a:latin typeface="Arial" pitchFamily="34" charset="0"/>
                <a:cs typeface="Arial" pitchFamily="34" charset="0"/>
              </a:rPr>
              <a:t>	} catch(</a:t>
            </a:r>
            <a:r>
              <a:rPr lang="en-US" sz="1100" dirty="0" err="1">
                <a:latin typeface="Arial" pitchFamily="34" charset="0"/>
                <a:cs typeface="Arial" pitchFamily="34" charset="0"/>
              </a:rPr>
              <a:t>ArithmeticException</a:t>
            </a:r>
            <a:r>
              <a:rPr lang="en-US" sz="1100" dirty="0">
                <a:latin typeface="Arial" pitchFamily="34" charset="0"/>
                <a:cs typeface="Arial" pitchFamily="34" charset="0"/>
              </a:rPr>
              <a:t>  | </a:t>
            </a:r>
            <a:r>
              <a:rPr lang="en-US" sz="1100" dirty="0" err="1">
                <a:latin typeface="Arial" pitchFamily="34" charset="0"/>
                <a:cs typeface="Arial" pitchFamily="34" charset="0"/>
              </a:rPr>
              <a:t>Throwable</a:t>
            </a:r>
            <a:r>
              <a:rPr lang="en-US" sz="1100" dirty="0">
                <a:latin typeface="Arial" pitchFamily="34" charset="0"/>
                <a:cs typeface="Arial" pitchFamily="34" charset="0"/>
              </a:rPr>
              <a:t> e) {</a:t>
            </a:r>
          </a:p>
          <a:p>
            <a:pPr marL="313783" indent="-313783">
              <a:tabLst>
                <a:tab pos="765160" algn="l"/>
                <a:tab pos="1530319" algn="l"/>
                <a:tab pos="2295479" algn="l"/>
                <a:tab pos="3060639" algn="l"/>
              </a:tabLst>
            </a:pPr>
            <a:r>
              <a:rPr lang="en-US" sz="1100" dirty="0">
                <a:latin typeface="Arial" pitchFamily="34" charset="0"/>
                <a:cs typeface="Arial" pitchFamily="34" charset="0"/>
              </a:rPr>
              <a:t>	         System.out.println(“Exception: " + e); 	</a:t>
            </a:r>
          </a:p>
          <a:p>
            <a:pPr marL="313783" indent="-313783">
              <a:tabLst>
                <a:tab pos="765160" algn="l"/>
                <a:tab pos="1530319" algn="l"/>
                <a:tab pos="2295479" algn="l"/>
                <a:tab pos="3060639" algn="l"/>
              </a:tabLst>
            </a:pPr>
            <a:r>
              <a:rPr lang="en-US" sz="1100" dirty="0">
                <a:latin typeface="Arial" pitchFamily="34" charset="0"/>
                <a:cs typeface="Arial" pitchFamily="34" charset="0"/>
              </a:rPr>
              <a:t>           }     </a:t>
            </a:r>
          </a:p>
          <a:p>
            <a:pPr marL="313783" indent="-313783">
              <a:tabLst>
                <a:tab pos="765160" algn="l"/>
                <a:tab pos="1530319" algn="l"/>
                <a:tab pos="2295479" algn="l"/>
                <a:tab pos="3060639" algn="l"/>
              </a:tabLst>
            </a:pPr>
            <a:r>
              <a:rPr lang="en-US" sz="1100" dirty="0">
                <a:latin typeface="Arial" pitchFamily="34" charset="0"/>
                <a:cs typeface="Arial" pitchFamily="34" charset="0"/>
              </a:rPr>
              <a:t>         System.out.println("After try/catch blocks.");</a:t>
            </a:r>
          </a:p>
          <a:p>
            <a:pPr marL="313783" indent="-313783">
              <a:tabLst>
                <a:tab pos="765160" algn="l"/>
                <a:tab pos="1530319" algn="l"/>
                <a:tab pos="2295479" algn="l"/>
                <a:tab pos="3060639" algn="l"/>
              </a:tabLst>
            </a:pPr>
            <a:r>
              <a:rPr lang="en-US" sz="1100" dirty="0">
                <a:latin typeface="Arial" pitchFamily="34" charset="0"/>
                <a:cs typeface="Arial" pitchFamily="34" charset="0"/>
              </a:rPr>
              <a:t>}</a:t>
            </a:r>
          </a:p>
        </p:txBody>
      </p:sp>
      <p:sp>
        <p:nvSpPr>
          <p:cNvPr id="9" name="AutoShape 11"/>
          <p:cNvSpPr>
            <a:spLocks noChangeArrowheads="1"/>
          </p:cNvSpPr>
          <p:nvPr/>
        </p:nvSpPr>
        <p:spPr bwMode="auto">
          <a:xfrm>
            <a:off x="5517763" y="7284259"/>
            <a:ext cx="1084499" cy="566528"/>
          </a:xfrm>
          <a:prstGeom prst="irregularSeal2">
            <a:avLst/>
          </a:prstGeom>
          <a:solidFill>
            <a:srgbClr val="CCFFCC"/>
          </a:solidFill>
          <a:ln w="19050" algn="ctr">
            <a:solidFill>
              <a:schemeClr val="tx1"/>
            </a:solidFill>
            <a:miter lim="800000"/>
            <a:headEnd/>
            <a:tailEnd/>
          </a:ln>
          <a:effectLst/>
        </p:spPr>
        <p:txBody>
          <a:bodyPr wrap="none" lIns="95655" tIns="46988" rIns="95655" bIns="46988" anchor="ctr"/>
          <a:lstStyle/>
          <a:p>
            <a:pPr marL="313814" indent="-313814">
              <a:tabLst>
                <a:tab pos="765235" algn="l"/>
                <a:tab pos="1530469" algn="l"/>
                <a:tab pos="2295704" algn="l"/>
                <a:tab pos="3060939" algn="l"/>
              </a:tabLst>
            </a:pPr>
            <a:r>
              <a:rPr lang="en-US" sz="1300" dirty="0">
                <a:latin typeface="Arial" pitchFamily="34" charset="0"/>
                <a:cs typeface="Arial" pitchFamily="34" charset="0"/>
              </a:rPr>
              <a:t>Error!</a:t>
            </a:r>
          </a:p>
        </p:txBody>
      </p:sp>
      <p:sp>
        <p:nvSpPr>
          <p:cNvPr id="7" name="Slide Image Placeholder 6"/>
          <p:cNvSpPr>
            <a:spLocks noGrp="1" noRot="1" noChangeAspect="1"/>
          </p:cNvSpPr>
          <p:nvPr>
            <p:ph type="sldImg"/>
          </p:nvPr>
        </p:nvSpPr>
        <p:spPr>
          <a:xfrm>
            <a:off x="2012950" y="720725"/>
            <a:ext cx="4800600" cy="3600450"/>
          </a:xfr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3" name="Rectangle 3"/>
          <p:cNvSpPr>
            <a:spLocks noGrp="1" noChangeArrowheads="1"/>
          </p:cNvSpPr>
          <p:nvPr>
            <p:ph type="body" idx="1"/>
          </p:nvPr>
        </p:nvSpPr>
        <p:spPr/>
        <p:txBody>
          <a:bodyPr/>
          <a:lstStyle/>
          <a:p>
            <a:r>
              <a:rPr lang="en-US" dirty="0" smtClean="0"/>
              <a:t>The code for this example is shown in the previous page.</a:t>
            </a:r>
          </a:p>
          <a:p>
            <a:r>
              <a:rPr lang="en-US" dirty="0" smtClean="0"/>
              <a:t>The last catch block is a generic catch block, which can catch all kinds of exceptions. This is a generalized catch block and should always appear as a last block in the list of catch blocks. If first two blocks cannot handle the exception thrown, it will be definitely handled by a generic block.</a:t>
            </a:r>
          </a:p>
          <a:p>
            <a:r>
              <a:rPr lang="en-US" dirty="0" smtClean="0"/>
              <a:t>Try and catch blocks can be nested and if inner catch blocks are unable to handle an exception, it’s escalated to the outer catch blocks. This continues until either one of the catch blocks handles the exception or all the try statements are exhausted.</a:t>
            </a:r>
          </a:p>
          <a:p>
            <a:endParaRPr lang="en-US" dirty="0"/>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1" name="Rectangle 3"/>
          <p:cNvSpPr>
            <a:spLocks noGrp="1" noChangeArrowheads="1"/>
          </p:cNvSpPr>
          <p:nvPr>
            <p:ph type="body" idx="1"/>
          </p:nvPr>
        </p:nvSpPr>
        <p:spPr/>
        <p:txBody>
          <a:bodyPr/>
          <a:lstStyle/>
          <a:p>
            <a:r>
              <a:rPr lang="en-US" dirty="0" smtClean="0"/>
              <a:t>Nested Try Catch Block: </a:t>
            </a:r>
          </a:p>
          <a:p>
            <a:r>
              <a:rPr lang="en-US" dirty="0" smtClean="0"/>
              <a:t>The try statement can be nested. If an inner try statement does not have a catch handler for a particular exception, the stack is unwound and the next try statement’s catch handlers are inspected for a match. This continues until one of the catch statements succeeds, or until all of the nested try statements are exhausted. If no catch statement matches, then the Java run-time system handles the exception.</a:t>
            </a:r>
          </a:p>
          <a:p>
            <a:endParaRPr lang="en-US" dirty="0"/>
          </a:p>
        </p:txBody>
      </p:sp>
      <p:sp>
        <p:nvSpPr>
          <p:cNvPr id="345093" name="AutoShape 5"/>
          <p:cNvSpPr>
            <a:spLocks noChangeArrowheads="1"/>
          </p:cNvSpPr>
          <p:nvPr/>
        </p:nvSpPr>
        <p:spPr bwMode="auto">
          <a:xfrm>
            <a:off x="2019084" y="5660968"/>
            <a:ext cx="5011244" cy="3080035"/>
          </a:xfrm>
          <a:prstGeom prst="roundRect">
            <a:avLst>
              <a:gd name="adj" fmla="val 16667"/>
            </a:avLst>
          </a:prstGeom>
          <a:noFill/>
          <a:ln w="9525" algn="ctr">
            <a:solidFill>
              <a:schemeClr val="tx1"/>
            </a:solidFill>
            <a:round/>
            <a:headEnd/>
            <a:tailEnd/>
          </a:ln>
          <a:effectLst/>
        </p:spPr>
        <p:txBody>
          <a:bodyPr lIns="95645" tIns="46983" rIns="95645" bIns="46983" anchor="ctr"/>
          <a:lstStyle/>
          <a:p>
            <a:pPr marL="313783" indent="-313783">
              <a:tabLst>
                <a:tab pos="765160" algn="l"/>
                <a:tab pos="1530319" algn="l"/>
                <a:tab pos="2295479" algn="l"/>
                <a:tab pos="3060639" algn="l"/>
              </a:tabLst>
            </a:pPr>
            <a:r>
              <a:rPr lang="en-US" sz="1000" dirty="0">
                <a:latin typeface="Arial" pitchFamily="34" charset="0"/>
                <a:cs typeface="Arial" pitchFamily="34" charset="0"/>
              </a:rPr>
              <a:t>class </a:t>
            </a:r>
            <a:r>
              <a:rPr lang="en-US" sz="1000" dirty="0" err="1">
                <a:latin typeface="Arial" pitchFamily="34" charset="0"/>
                <a:cs typeface="Arial" pitchFamily="34" charset="0"/>
              </a:rPr>
              <a:t>Nesteddemo</a:t>
            </a:r>
            <a:r>
              <a:rPr lang="en-US" sz="1000" dirty="0">
                <a:latin typeface="Arial" pitchFamily="34" charset="0"/>
                <a:cs typeface="Arial" pitchFamily="34" charset="0"/>
              </a:rPr>
              <a:t> {</a:t>
            </a:r>
          </a:p>
          <a:p>
            <a:pPr marL="313783" indent="-313783">
              <a:tabLst>
                <a:tab pos="765160" algn="l"/>
                <a:tab pos="1530319" algn="l"/>
                <a:tab pos="2295479" algn="l"/>
                <a:tab pos="3060639" algn="l"/>
              </a:tabLst>
            </a:pPr>
            <a:r>
              <a:rPr lang="en-US" sz="1000" dirty="0">
                <a:latin typeface="Arial" pitchFamily="34" charset="0"/>
                <a:cs typeface="Arial" pitchFamily="34" charset="0"/>
              </a:rPr>
              <a:t>  public static void main(String </a:t>
            </a:r>
            <a:r>
              <a:rPr lang="en-US" sz="1000" dirty="0" err="1">
                <a:latin typeface="Arial" pitchFamily="34" charset="0"/>
                <a:cs typeface="Arial" pitchFamily="34" charset="0"/>
              </a:rPr>
              <a:t>arg</a:t>
            </a:r>
            <a:r>
              <a:rPr lang="en-US" sz="1000" dirty="0">
                <a:latin typeface="Arial" pitchFamily="34" charset="0"/>
                <a:cs typeface="Arial" pitchFamily="34" charset="0"/>
              </a:rPr>
              <a:t>[]) {</a:t>
            </a:r>
          </a:p>
          <a:p>
            <a:pPr marL="313783" indent="-313783">
              <a:tabLst>
                <a:tab pos="765160" algn="l"/>
                <a:tab pos="1530319" algn="l"/>
                <a:tab pos="2295479" algn="l"/>
                <a:tab pos="3060639" algn="l"/>
              </a:tabLst>
            </a:pPr>
            <a:r>
              <a:rPr lang="en-US" sz="1000" dirty="0">
                <a:latin typeface="Arial" pitchFamily="34" charset="0"/>
                <a:cs typeface="Arial" pitchFamily="34" charset="0"/>
              </a:rPr>
              <a:t>      try {</a:t>
            </a:r>
          </a:p>
          <a:p>
            <a:pPr lvl="1">
              <a:tabLst>
                <a:tab pos="765160" algn="l"/>
                <a:tab pos="1530319" algn="l"/>
                <a:tab pos="2295479" algn="l"/>
                <a:tab pos="3060639" algn="l"/>
              </a:tabLst>
            </a:pPr>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a = </a:t>
            </a:r>
            <a:r>
              <a:rPr lang="en-US" sz="1000" dirty="0" err="1">
                <a:latin typeface="Arial" pitchFamily="34" charset="0"/>
                <a:cs typeface="Arial" pitchFamily="34" charset="0"/>
              </a:rPr>
              <a:t>arg.length</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b = 10 / a;</a:t>
            </a:r>
          </a:p>
          <a:p>
            <a:pPr lvl="1">
              <a:tabLst>
                <a:tab pos="765160" algn="l"/>
                <a:tab pos="1530319" algn="l"/>
                <a:tab pos="2295479" algn="l"/>
                <a:tab pos="3060639" algn="l"/>
              </a:tabLst>
            </a:pPr>
            <a:r>
              <a:rPr lang="en-US" sz="1000" dirty="0">
                <a:latin typeface="Arial" pitchFamily="34" charset="0"/>
                <a:cs typeface="Arial" pitchFamily="34" charset="0"/>
              </a:rPr>
              <a:t>          System.out.println("a = " + a);</a:t>
            </a:r>
          </a:p>
          <a:p>
            <a:pPr marL="313783" indent="-313783">
              <a:tabLst>
                <a:tab pos="765160" algn="l"/>
                <a:tab pos="1530319" algn="l"/>
                <a:tab pos="2295479" algn="l"/>
                <a:tab pos="3060639" algn="l"/>
              </a:tabLst>
            </a:pPr>
            <a:r>
              <a:rPr lang="en-US" sz="1000" dirty="0">
                <a:latin typeface="Arial" pitchFamily="34" charset="0"/>
                <a:cs typeface="Arial" pitchFamily="34" charset="0"/>
              </a:rPr>
              <a:t>	      try { </a:t>
            </a:r>
          </a:p>
          <a:p>
            <a:pPr marL="313783" indent="-313783">
              <a:tabLst>
                <a:tab pos="765160" algn="l"/>
                <a:tab pos="1530319" algn="l"/>
                <a:tab pos="2295479" algn="l"/>
                <a:tab pos="3060639" algn="l"/>
              </a:tabLst>
            </a:pPr>
            <a:r>
              <a:rPr lang="en-US" sz="1000" dirty="0">
                <a:latin typeface="Arial" pitchFamily="34" charset="0"/>
                <a:cs typeface="Arial" pitchFamily="34" charset="0"/>
              </a:rPr>
              <a:t>	           if(a==1)</a:t>
            </a:r>
          </a:p>
          <a:p>
            <a:pPr lvl="1">
              <a:tabLst>
                <a:tab pos="765160" algn="l"/>
                <a:tab pos="1530319" algn="l"/>
                <a:tab pos="2295479" algn="l"/>
                <a:tab pos="3060639" algn="l"/>
              </a:tabLst>
            </a:pPr>
            <a:r>
              <a:rPr lang="en-US" sz="1000" dirty="0">
                <a:latin typeface="Arial" pitchFamily="34" charset="0"/>
                <a:cs typeface="Arial" pitchFamily="34" charset="0"/>
              </a:rPr>
              <a:t>            a = a/(a-a); </a:t>
            </a:r>
          </a:p>
          <a:p>
            <a:pPr lvl="1">
              <a:tabLst>
                <a:tab pos="765160" algn="l"/>
                <a:tab pos="1530319" algn="l"/>
                <a:tab pos="2295479" algn="l"/>
                <a:tab pos="3060639" algn="l"/>
              </a:tabLst>
            </a:pPr>
            <a:r>
              <a:rPr lang="en-US" sz="1000" dirty="0">
                <a:latin typeface="Arial" pitchFamily="34" charset="0"/>
                <a:cs typeface="Arial" pitchFamily="34" charset="0"/>
              </a:rPr>
              <a:t>	     if(a==2) {</a:t>
            </a:r>
          </a:p>
          <a:p>
            <a:pPr marL="313783" indent="-313783">
              <a:tabLst>
                <a:tab pos="765160" algn="l"/>
                <a:tab pos="1530319" algn="l"/>
                <a:tab pos="2295479" algn="l"/>
                <a:tab pos="3060639" algn="l"/>
              </a:tabLst>
            </a:pPr>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c[] = { 1 };</a:t>
            </a:r>
          </a:p>
          <a:p>
            <a:pPr lvl="1">
              <a:tabLst>
                <a:tab pos="765160" algn="l"/>
                <a:tab pos="1530319" algn="l"/>
                <a:tab pos="2295479" algn="l"/>
                <a:tab pos="3060639" algn="l"/>
              </a:tabLst>
            </a:pPr>
            <a:r>
              <a:rPr lang="en-US" sz="1000" dirty="0">
                <a:latin typeface="Arial" pitchFamily="34" charset="0"/>
                <a:cs typeface="Arial" pitchFamily="34" charset="0"/>
              </a:rPr>
              <a:t>	          c[42] = 99; </a:t>
            </a:r>
          </a:p>
          <a:p>
            <a:pPr lvl="1">
              <a:tabLst>
                <a:tab pos="765160" algn="l"/>
                <a:tab pos="1530319" algn="l"/>
                <a:tab pos="2295479" algn="l"/>
                <a:tab pos="3060639" algn="l"/>
              </a:tabLst>
            </a:pPr>
            <a:r>
              <a:rPr lang="en-US" sz="1000" dirty="0">
                <a:latin typeface="Arial" pitchFamily="34" charset="0"/>
                <a:cs typeface="Arial" pitchFamily="34" charset="0"/>
              </a:rPr>
              <a:t>	         }</a:t>
            </a:r>
          </a:p>
          <a:p>
            <a:pPr lvl="1">
              <a:tabLst>
                <a:tab pos="765160" algn="l"/>
                <a:tab pos="1530319" algn="l"/>
                <a:tab pos="2295479" algn="l"/>
                <a:tab pos="3060639" algn="l"/>
              </a:tabLst>
            </a:pPr>
            <a:r>
              <a:rPr lang="en-US" sz="1000" dirty="0">
                <a:latin typeface="Arial" pitchFamily="34" charset="0"/>
                <a:cs typeface="Arial" pitchFamily="34" charset="0"/>
              </a:rPr>
              <a:t>       } catch(</a:t>
            </a:r>
            <a:r>
              <a:rPr lang="en-US" sz="1000" dirty="0" err="1">
                <a:latin typeface="Arial" pitchFamily="34" charset="0"/>
                <a:cs typeface="Arial" pitchFamily="34" charset="0"/>
              </a:rPr>
              <a:t>ArrayIndexOutOfBoundsException</a:t>
            </a:r>
            <a:r>
              <a:rPr lang="en-US" sz="1000" dirty="0">
                <a:latin typeface="Arial" pitchFamily="34" charset="0"/>
                <a:cs typeface="Arial" pitchFamily="34" charset="0"/>
              </a:rPr>
              <a:t> e){     	  </a:t>
            </a:r>
          </a:p>
          <a:p>
            <a:pPr lvl="2">
              <a:tabLst>
                <a:tab pos="765160" algn="l"/>
                <a:tab pos="1530319" algn="l"/>
                <a:tab pos="2295479" algn="l"/>
                <a:tab pos="3060639" algn="l"/>
              </a:tabLst>
            </a:pPr>
            <a:r>
              <a:rPr lang="en-US" sz="1000" dirty="0">
                <a:latin typeface="Arial" pitchFamily="34" charset="0"/>
                <a:cs typeface="Arial" pitchFamily="34" charset="0"/>
              </a:rPr>
              <a:t>System.out.println("Array index out-of-bounds:"+ e); }</a:t>
            </a:r>
          </a:p>
          <a:p>
            <a:pPr lvl="1">
              <a:tabLst>
                <a:tab pos="765160" algn="l"/>
                <a:tab pos="1530319" algn="l"/>
                <a:tab pos="2295479" algn="l"/>
                <a:tab pos="3060639" algn="l"/>
              </a:tabLst>
            </a:pPr>
            <a:r>
              <a:rPr lang="en-US" sz="1000" dirty="0">
                <a:latin typeface="Arial" pitchFamily="34" charset="0"/>
                <a:cs typeface="Arial" pitchFamily="34" charset="0"/>
              </a:rPr>
              <a:t>} catch(</a:t>
            </a:r>
            <a:r>
              <a:rPr lang="en-US" sz="1000" dirty="0" err="1">
                <a:latin typeface="Arial" pitchFamily="34" charset="0"/>
                <a:cs typeface="Arial" pitchFamily="34" charset="0"/>
              </a:rPr>
              <a:t>ArithmeticException</a:t>
            </a:r>
            <a:r>
              <a:rPr lang="en-US" sz="1000" dirty="0">
                <a:latin typeface="Arial" pitchFamily="34" charset="0"/>
                <a:cs typeface="Arial" pitchFamily="34" charset="0"/>
              </a:rPr>
              <a:t> e) {</a:t>
            </a:r>
          </a:p>
          <a:p>
            <a:pPr lvl="1">
              <a:tabLst>
                <a:tab pos="765160" algn="l"/>
                <a:tab pos="1530319" algn="l"/>
                <a:tab pos="2295479" algn="l"/>
                <a:tab pos="3060639" algn="l"/>
              </a:tabLst>
            </a:pPr>
            <a:r>
              <a:rPr lang="en-US" sz="1000" dirty="0">
                <a:latin typeface="Arial" pitchFamily="34" charset="0"/>
                <a:cs typeface="Arial" pitchFamily="34" charset="0"/>
              </a:rPr>
              <a:t>                       System.out.println("Divide by 0: " + e); } } }</a:t>
            </a:r>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9" name="Rectangle 3"/>
          <p:cNvSpPr>
            <a:spLocks noGrp="1" noChangeArrowheads="1"/>
          </p:cNvSpPr>
          <p:nvPr>
            <p:ph type="body" idx="1"/>
          </p:nvPr>
        </p:nvSpPr>
        <p:spPr/>
        <p:txBody>
          <a:bodyPr/>
          <a:lstStyle/>
          <a:p>
            <a:r>
              <a:rPr lang="en-US" dirty="0" smtClean="0"/>
              <a:t>The Finally Clause: </a:t>
            </a:r>
          </a:p>
          <a:p>
            <a:endParaRPr lang="en-US" dirty="0" smtClean="0"/>
          </a:p>
          <a:p>
            <a:r>
              <a:rPr lang="en-US" dirty="0" smtClean="0"/>
              <a:t>When exceptions are thrown, execution in a method takes a rather abrupt, nonlinear path that alters the normal flow through the method. Depending upon how the method is coded, the method may return prematurely. For example, if a method opens a database connection on entry and closes it upon exit, then you will not want the code that closes the file to be bypassed by the exception-handling mechanism. The finally keyword is designed to address this contingency.</a:t>
            </a:r>
          </a:p>
          <a:p>
            <a:endParaRPr lang="en-US" dirty="0" smtClean="0"/>
          </a:p>
          <a:p>
            <a:r>
              <a:rPr lang="en-US" dirty="0" smtClean="0"/>
              <a:t>Finally creates a block of code that is executed after try/catch block has completed and before the code following the try/catch block. The finally block executes whether or not an exception is thrown. </a:t>
            </a:r>
          </a:p>
          <a:p>
            <a:endParaRPr lang="en-US" dirty="0" smtClean="0"/>
          </a:p>
          <a:p>
            <a:r>
              <a:rPr lang="en-US" dirty="0" smtClean="0"/>
              <a:t>If an exception is thrown, the finally block executes even if no catch statements matches the exception. Finally is guaranteed to execute, even if no exceptions are thrown. The Finally block is an ideal position for closing the resources such as file handle or a database connection, and so on.</a:t>
            </a:r>
          </a:p>
          <a:p>
            <a:endParaRPr lang="en-US" dirty="0" smtClean="0"/>
          </a:p>
          <a:p>
            <a:r>
              <a:rPr lang="en-US" dirty="0" smtClean="0"/>
              <a:t>A finally block typically contains code to release resources acquired in its corresponding try block; this is an effective way to eliminate resource leaks. For example, the finally block should close any files opened in the try block.</a:t>
            </a:r>
          </a:p>
          <a:p>
            <a:endParaRPr lang="en-US" dirty="0"/>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20" name="AutoShape 4"/>
          <p:cNvSpPr>
            <a:spLocks noChangeArrowheads="1"/>
          </p:cNvSpPr>
          <p:nvPr/>
        </p:nvSpPr>
        <p:spPr bwMode="auto">
          <a:xfrm>
            <a:off x="2019301" y="4445000"/>
            <a:ext cx="4818228" cy="4160520"/>
          </a:xfrm>
          <a:prstGeom prst="roundRect">
            <a:avLst>
              <a:gd name="adj" fmla="val 4359"/>
            </a:avLst>
          </a:prstGeom>
          <a:noFill/>
          <a:ln w="9525" algn="ctr">
            <a:solidFill>
              <a:schemeClr val="tx1"/>
            </a:solidFill>
            <a:round/>
            <a:headEnd/>
            <a:tailEnd/>
          </a:ln>
          <a:effectLst/>
        </p:spPr>
        <p:txBody>
          <a:bodyPr lIns="95645" tIns="46983" rIns="95645" bIns="46983" anchor="ctr"/>
          <a:lstStyle/>
          <a:p>
            <a:pPr lvl="1">
              <a:tabLst>
                <a:tab pos="765160" algn="l"/>
                <a:tab pos="1530319" algn="l"/>
                <a:tab pos="2295479" algn="l"/>
                <a:tab pos="3060639" algn="l"/>
              </a:tabLst>
            </a:pPr>
            <a:r>
              <a:rPr lang="en-US" sz="1000" dirty="0">
                <a:latin typeface="Arial" pitchFamily="34" charset="0"/>
                <a:cs typeface="Arial" pitchFamily="34" charset="0"/>
              </a:rPr>
              <a:t>class </a:t>
            </a:r>
            <a:r>
              <a:rPr lang="en-US" sz="1000" dirty="0" err="1">
                <a:latin typeface="Arial" pitchFamily="34" charset="0"/>
                <a:cs typeface="Arial" pitchFamily="34" charset="0"/>
              </a:rPr>
              <a:t>FinallyDemo</a:t>
            </a:r>
            <a:r>
              <a:rPr lang="en-US" sz="1000" dirty="0">
                <a:latin typeface="Arial" pitchFamily="34" charset="0"/>
                <a:cs typeface="Arial" pitchFamily="34" charset="0"/>
              </a:rPr>
              <a:t> {</a:t>
            </a:r>
          </a:p>
          <a:p>
            <a:pPr lvl="1">
              <a:tabLst>
                <a:tab pos="765160" algn="l"/>
                <a:tab pos="1530319" algn="l"/>
                <a:tab pos="2295479" algn="l"/>
                <a:tab pos="3060639" algn="l"/>
              </a:tabLst>
            </a:pPr>
            <a:r>
              <a:rPr lang="en-US" sz="1000" dirty="0">
                <a:latin typeface="Arial" pitchFamily="34" charset="0"/>
                <a:cs typeface="Arial" pitchFamily="34" charset="0"/>
              </a:rPr>
              <a:t>    static void </a:t>
            </a:r>
            <a:r>
              <a:rPr lang="en-US" sz="1000" dirty="0" err="1">
                <a:latin typeface="Arial" pitchFamily="34" charset="0"/>
                <a:cs typeface="Arial" pitchFamily="34" charset="0"/>
              </a:rPr>
              <a:t>procA</a:t>
            </a:r>
            <a:r>
              <a:rPr lang="en-US" sz="1000" dirty="0">
                <a:latin typeface="Arial" pitchFamily="34" charset="0"/>
                <a:cs typeface="Arial" pitchFamily="34" charset="0"/>
              </a:rPr>
              <a:t>() {</a:t>
            </a:r>
          </a:p>
          <a:p>
            <a:pPr lvl="1">
              <a:tabLst>
                <a:tab pos="765160" algn="l"/>
                <a:tab pos="1530319" algn="l"/>
                <a:tab pos="2295479" algn="l"/>
                <a:tab pos="3060639" algn="l"/>
              </a:tabLst>
            </a:pPr>
            <a:r>
              <a:rPr lang="en-US" sz="1000" dirty="0">
                <a:latin typeface="Arial" pitchFamily="34" charset="0"/>
                <a:cs typeface="Arial" pitchFamily="34" charset="0"/>
              </a:rPr>
              <a:t>	try {</a:t>
            </a:r>
          </a:p>
          <a:p>
            <a:pPr lvl="1">
              <a:tabLst>
                <a:tab pos="765160" algn="l"/>
                <a:tab pos="1530319" algn="l"/>
                <a:tab pos="2295479" algn="l"/>
                <a:tab pos="3060639" algn="l"/>
              </a:tabLst>
            </a:pPr>
            <a:r>
              <a:rPr lang="en-US" sz="1000" dirty="0">
                <a:latin typeface="Arial" pitchFamily="34" charset="0"/>
                <a:cs typeface="Arial" pitchFamily="34" charset="0"/>
              </a:rPr>
              <a:t>	      System.out.println("inside </a:t>
            </a:r>
            <a:r>
              <a:rPr lang="en-US" sz="1000" dirty="0" err="1">
                <a:latin typeface="Arial" pitchFamily="34" charset="0"/>
                <a:cs typeface="Arial" pitchFamily="34" charset="0"/>
              </a:rPr>
              <a:t>procA</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	      throw new </a:t>
            </a:r>
            <a:r>
              <a:rPr lang="en-US" sz="1000" dirty="0" err="1">
                <a:latin typeface="Arial" pitchFamily="34" charset="0"/>
                <a:cs typeface="Arial" pitchFamily="34" charset="0"/>
              </a:rPr>
              <a:t>RuntimeException</a:t>
            </a:r>
            <a:r>
              <a:rPr lang="en-US" sz="1000" dirty="0">
                <a:latin typeface="Arial" pitchFamily="34" charset="0"/>
                <a:cs typeface="Arial" pitchFamily="34" charset="0"/>
              </a:rPr>
              <a:t>("demo");</a:t>
            </a:r>
          </a:p>
          <a:p>
            <a:pPr lvl="1">
              <a:tabLst>
                <a:tab pos="765160" algn="l"/>
                <a:tab pos="1530319" algn="l"/>
                <a:tab pos="2295479" algn="l"/>
                <a:tab pos="3060639" algn="l"/>
              </a:tabLst>
            </a:pPr>
            <a:r>
              <a:rPr lang="en-US" sz="1000" dirty="0">
                <a:latin typeface="Arial" pitchFamily="34" charset="0"/>
                <a:cs typeface="Arial" pitchFamily="34" charset="0"/>
              </a:rPr>
              <a:t>	    } finally {   System.out.println("</a:t>
            </a:r>
            <a:r>
              <a:rPr lang="en-US" sz="1000" dirty="0" err="1">
                <a:latin typeface="Arial" pitchFamily="34" charset="0"/>
                <a:cs typeface="Arial" pitchFamily="34" charset="0"/>
              </a:rPr>
              <a:t>procA's</a:t>
            </a:r>
            <a:r>
              <a:rPr lang="en-US" sz="1000" dirty="0">
                <a:latin typeface="Arial" pitchFamily="34" charset="0"/>
                <a:cs typeface="Arial" pitchFamily="34" charset="0"/>
              </a:rPr>
              <a:t> finally"); }</a:t>
            </a:r>
          </a:p>
          <a:p>
            <a:pPr lvl="1">
              <a:tabLst>
                <a:tab pos="765160" algn="l"/>
                <a:tab pos="1530319" algn="l"/>
                <a:tab pos="2295479" algn="l"/>
                <a:tab pos="3060639" algn="l"/>
              </a:tabLst>
            </a:pPr>
            <a:r>
              <a:rPr lang="en-US" sz="1000" dirty="0">
                <a:latin typeface="Arial" pitchFamily="34" charset="0"/>
                <a:cs typeface="Arial" pitchFamily="34" charset="0"/>
              </a:rPr>
              <a:t>	}</a:t>
            </a:r>
          </a:p>
          <a:p>
            <a:pPr lvl="1">
              <a:tabLst>
                <a:tab pos="765160" algn="l"/>
                <a:tab pos="1530319" algn="l"/>
                <a:tab pos="2295479" algn="l"/>
                <a:tab pos="3060639" algn="l"/>
              </a:tabLst>
            </a:pPr>
            <a:r>
              <a:rPr lang="en-US" sz="1000" dirty="0">
                <a:latin typeface="Arial" pitchFamily="34" charset="0"/>
                <a:cs typeface="Arial" pitchFamily="34" charset="0"/>
              </a:rPr>
              <a:t>     static void </a:t>
            </a:r>
            <a:r>
              <a:rPr lang="en-US" sz="1000" dirty="0" err="1">
                <a:latin typeface="Arial" pitchFamily="34" charset="0"/>
                <a:cs typeface="Arial" pitchFamily="34" charset="0"/>
              </a:rPr>
              <a:t>procB</a:t>
            </a:r>
            <a:r>
              <a:rPr lang="en-US" sz="1000" dirty="0">
                <a:latin typeface="Arial" pitchFamily="34" charset="0"/>
                <a:cs typeface="Arial" pitchFamily="34" charset="0"/>
              </a:rPr>
              <a:t>() {     // Return from within a try block.</a:t>
            </a:r>
          </a:p>
          <a:p>
            <a:pPr lvl="1">
              <a:tabLst>
                <a:tab pos="765160" algn="l"/>
                <a:tab pos="1530319" algn="l"/>
                <a:tab pos="2295479" algn="l"/>
                <a:tab pos="3060639" algn="l"/>
              </a:tabLst>
            </a:pPr>
            <a:r>
              <a:rPr lang="en-US" sz="1000" dirty="0">
                <a:latin typeface="Arial" pitchFamily="34" charset="0"/>
                <a:cs typeface="Arial" pitchFamily="34" charset="0"/>
              </a:rPr>
              <a:t>	try {</a:t>
            </a:r>
          </a:p>
          <a:p>
            <a:pPr lvl="1">
              <a:tabLst>
                <a:tab pos="765160" algn="l"/>
                <a:tab pos="1530319" algn="l"/>
                <a:tab pos="2295479" algn="l"/>
                <a:tab pos="3060639" algn="l"/>
              </a:tabLst>
            </a:pPr>
            <a:r>
              <a:rPr lang="en-US" sz="1000" dirty="0">
                <a:latin typeface="Arial" pitchFamily="34" charset="0"/>
                <a:cs typeface="Arial" pitchFamily="34" charset="0"/>
              </a:rPr>
              <a:t>	       System.out.println("inside </a:t>
            </a:r>
            <a:r>
              <a:rPr lang="en-US" sz="1000" dirty="0" err="1">
                <a:latin typeface="Arial" pitchFamily="34" charset="0"/>
                <a:cs typeface="Arial" pitchFamily="34" charset="0"/>
              </a:rPr>
              <a:t>procB</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	       return;</a:t>
            </a:r>
          </a:p>
          <a:p>
            <a:pPr lvl="1">
              <a:tabLst>
                <a:tab pos="765160" algn="l"/>
                <a:tab pos="1530319" algn="l"/>
                <a:tab pos="2295479" algn="l"/>
                <a:tab pos="3060639" algn="l"/>
              </a:tabLst>
            </a:pPr>
            <a:r>
              <a:rPr lang="en-US" sz="1000" dirty="0">
                <a:latin typeface="Arial" pitchFamily="34" charset="0"/>
                <a:cs typeface="Arial" pitchFamily="34" charset="0"/>
              </a:rPr>
              <a:t>	  } finally {  System.out.println("</a:t>
            </a:r>
            <a:r>
              <a:rPr lang="en-US" sz="1000" dirty="0" err="1">
                <a:latin typeface="Arial" pitchFamily="34" charset="0"/>
                <a:cs typeface="Arial" pitchFamily="34" charset="0"/>
              </a:rPr>
              <a:t>procB's</a:t>
            </a:r>
            <a:r>
              <a:rPr lang="en-US" sz="1000" dirty="0">
                <a:latin typeface="Arial" pitchFamily="34" charset="0"/>
                <a:cs typeface="Arial" pitchFamily="34" charset="0"/>
              </a:rPr>
              <a:t> finally");  }</a:t>
            </a:r>
          </a:p>
          <a:p>
            <a:pPr lvl="1">
              <a:tabLst>
                <a:tab pos="765160" algn="l"/>
                <a:tab pos="1530319" algn="l"/>
                <a:tab pos="2295479" algn="l"/>
                <a:tab pos="3060639" algn="l"/>
              </a:tabLst>
            </a:pPr>
            <a:r>
              <a:rPr lang="en-US" sz="1000" dirty="0">
                <a:latin typeface="Arial" pitchFamily="34" charset="0"/>
                <a:cs typeface="Arial" pitchFamily="34" charset="0"/>
              </a:rPr>
              <a:t>	}</a:t>
            </a:r>
          </a:p>
          <a:p>
            <a:pPr lvl="1">
              <a:tabLst>
                <a:tab pos="765160" algn="l"/>
                <a:tab pos="1530319" algn="l"/>
                <a:tab pos="2295479" algn="l"/>
                <a:tab pos="3060639" algn="l"/>
              </a:tabLst>
            </a:pPr>
            <a:r>
              <a:rPr lang="en-US" sz="1000" dirty="0">
                <a:latin typeface="Arial" pitchFamily="34" charset="0"/>
                <a:cs typeface="Arial" pitchFamily="34" charset="0"/>
              </a:rPr>
              <a:t>static void </a:t>
            </a:r>
            <a:r>
              <a:rPr lang="en-US" sz="1000" dirty="0" err="1">
                <a:latin typeface="Arial" pitchFamily="34" charset="0"/>
                <a:cs typeface="Arial" pitchFamily="34" charset="0"/>
              </a:rPr>
              <a:t>procC</a:t>
            </a:r>
            <a:r>
              <a:rPr lang="en-US" sz="1000" dirty="0">
                <a:latin typeface="Arial" pitchFamily="34" charset="0"/>
                <a:cs typeface="Arial" pitchFamily="34" charset="0"/>
              </a:rPr>
              <a:t>() {     // Execute a try block normally.</a:t>
            </a:r>
          </a:p>
          <a:p>
            <a:pPr lvl="1">
              <a:tabLst>
                <a:tab pos="765160" algn="l"/>
                <a:tab pos="1530319" algn="l"/>
                <a:tab pos="2295479" algn="l"/>
                <a:tab pos="3060639" algn="l"/>
              </a:tabLst>
            </a:pPr>
            <a:r>
              <a:rPr lang="en-US" sz="1000" dirty="0">
                <a:latin typeface="Arial" pitchFamily="34" charset="0"/>
                <a:cs typeface="Arial" pitchFamily="34" charset="0"/>
              </a:rPr>
              <a:t>    try {</a:t>
            </a:r>
          </a:p>
          <a:p>
            <a:pPr lvl="1">
              <a:tabLst>
                <a:tab pos="765160" algn="l"/>
                <a:tab pos="1530319" algn="l"/>
                <a:tab pos="2295479" algn="l"/>
                <a:tab pos="3060639" algn="l"/>
              </a:tabLst>
            </a:pPr>
            <a:r>
              <a:rPr lang="en-US" sz="1000" dirty="0">
                <a:latin typeface="Arial" pitchFamily="34" charset="0"/>
                <a:cs typeface="Arial" pitchFamily="34" charset="0"/>
              </a:rPr>
              <a:t>	      System.out.println("inside </a:t>
            </a:r>
            <a:r>
              <a:rPr lang="en-US" sz="1000" dirty="0" err="1">
                <a:latin typeface="Arial" pitchFamily="34" charset="0"/>
                <a:cs typeface="Arial" pitchFamily="34" charset="0"/>
              </a:rPr>
              <a:t>procC</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	} finally {   System.out.println("</a:t>
            </a:r>
            <a:r>
              <a:rPr lang="en-US" sz="1000" dirty="0" err="1">
                <a:latin typeface="Arial" pitchFamily="34" charset="0"/>
                <a:cs typeface="Arial" pitchFamily="34" charset="0"/>
              </a:rPr>
              <a:t>procC's</a:t>
            </a:r>
            <a:r>
              <a:rPr lang="en-US" sz="1000" dirty="0">
                <a:latin typeface="Arial" pitchFamily="34" charset="0"/>
                <a:cs typeface="Arial" pitchFamily="34" charset="0"/>
              </a:rPr>
              <a:t> finally");  }</a:t>
            </a:r>
          </a:p>
          <a:p>
            <a:pPr lvl="1">
              <a:tabLst>
                <a:tab pos="765160" algn="l"/>
                <a:tab pos="1530319" algn="l"/>
                <a:tab pos="2295479" algn="l"/>
                <a:tab pos="3060639" algn="l"/>
              </a:tabLst>
            </a:pP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public static void main(String args[]) {</a:t>
            </a:r>
          </a:p>
          <a:p>
            <a:pPr lvl="1">
              <a:tabLst>
                <a:tab pos="765160" algn="l"/>
                <a:tab pos="1530319" algn="l"/>
                <a:tab pos="2295479" algn="l"/>
                <a:tab pos="3060639" algn="l"/>
              </a:tabLst>
            </a:pPr>
            <a:r>
              <a:rPr lang="en-US" sz="1000" dirty="0">
                <a:latin typeface="Arial" pitchFamily="34" charset="0"/>
                <a:cs typeface="Arial" pitchFamily="34" charset="0"/>
              </a:rPr>
              <a:t>     try {</a:t>
            </a:r>
          </a:p>
          <a:p>
            <a:pPr lvl="1">
              <a:tabLst>
                <a:tab pos="765160" algn="l"/>
                <a:tab pos="1530319" algn="l"/>
                <a:tab pos="2295479" algn="l"/>
                <a:tab pos="3060639" algn="l"/>
              </a:tabLst>
            </a:pPr>
            <a:r>
              <a:rPr lang="en-US" sz="1000" dirty="0">
                <a:latin typeface="Arial" pitchFamily="34" charset="0"/>
                <a:cs typeface="Arial" pitchFamily="34" charset="0"/>
              </a:rPr>
              <a:t>	      </a:t>
            </a:r>
            <a:r>
              <a:rPr lang="en-US" sz="1000" dirty="0" err="1">
                <a:latin typeface="Arial" pitchFamily="34" charset="0"/>
                <a:cs typeface="Arial" pitchFamily="34" charset="0"/>
              </a:rPr>
              <a:t>procA</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	} catch (Exception e) { System.out.println("Exception caught"); }</a:t>
            </a:r>
          </a:p>
          <a:p>
            <a:pPr lvl="1">
              <a:tabLst>
                <a:tab pos="765160" algn="l"/>
                <a:tab pos="1530319" algn="l"/>
                <a:tab pos="2295479" algn="l"/>
                <a:tab pos="3060639" algn="l"/>
              </a:tabLst>
            </a:pPr>
            <a:r>
              <a:rPr lang="en-US" sz="1000" dirty="0">
                <a:latin typeface="Arial" pitchFamily="34" charset="0"/>
                <a:cs typeface="Arial" pitchFamily="34" charset="0"/>
              </a:rPr>
              <a:t>	    </a:t>
            </a:r>
            <a:r>
              <a:rPr lang="en-US" sz="1000" dirty="0" err="1">
                <a:latin typeface="Arial" pitchFamily="34" charset="0"/>
                <a:cs typeface="Arial" pitchFamily="34" charset="0"/>
              </a:rPr>
              <a:t>procB</a:t>
            </a:r>
            <a:r>
              <a:rPr lang="en-US" sz="1000" dirty="0">
                <a:latin typeface="Arial" pitchFamily="34" charset="0"/>
                <a:cs typeface="Arial" pitchFamily="34" charset="0"/>
              </a:rPr>
              <a:t>(); </a:t>
            </a:r>
            <a:r>
              <a:rPr lang="en-US" sz="1000" dirty="0" err="1">
                <a:latin typeface="Arial" pitchFamily="34" charset="0"/>
                <a:cs typeface="Arial" pitchFamily="34" charset="0"/>
              </a:rPr>
              <a:t>procC</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	}  }</a:t>
            </a:r>
          </a:p>
        </p:txBody>
      </p:sp>
      <p:sp>
        <p:nvSpPr>
          <p:cNvPr id="3" name="Slide Image Placeholder 2"/>
          <p:cNvSpPr>
            <a:spLocks noGrp="1" noRot="1" noChangeAspect="1"/>
          </p:cNvSpPr>
          <p:nvPr>
            <p:ph type="sldImg"/>
          </p:nvPr>
        </p:nvSpPr>
        <p:spPr>
          <a:xfrm>
            <a:off x="2012950" y="720725"/>
            <a:ext cx="4800600" cy="3600450"/>
          </a:xfrm>
        </p:spPr>
      </p:sp>
      <p:sp>
        <p:nvSpPr>
          <p:cNvPr id="4" name="Notes Placeholder 3"/>
          <p:cNvSpPr>
            <a:spLocks noGrp="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p:cNvSpPr>
            <a:spLocks noGrp="1" noChangeArrowheads="1"/>
          </p:cNvSpPr>
          <p:nvPr>
            <p:ph type="body" idx="1"/>
          </p:nvPr>
        </p:nvSpPr>
        <p:spPr/>
        <p:txBody>
          <a:bodyPr/>
          <a:lstStyle/>
          <a:p>
            <a:r>
              <a:rPr lang="en-US" dirty="0" smtClean="0"/>
              <a:t>Throwing an Exception:</a:t>
            </a:r>
          </a:p>
          <a:p>
            <a:endParaRPr lang="en-US" dirty="0" smtClean="0"/>
          </a:p>
          <a:p>
            <a:r>
              <a:rPr lang="en-US" dirty="0" smtClean="0"/>
              <a:t>It is possible for your program to throw an exception explicitly, using the throw statement.</a:t>
            </a:r>
          </a:p>
          <a:p>
            <a:endParaRPr lang="fr-FR" dirty="0" smtClean="0"/>
          </a:p>
          <a:p>
            <a:endParaRPr lang="fr-FR" dirty="0"/>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9" name="Rectangle 3"/>
          <p:cNvSpPr>
            <a:spLocks noGrp="1" noChangeArrowheads="1"/>
          </p:cNvSpPr>
          <p:nvPr>
            <p:ph type="body" idx="1"/>
          </p:nvPr>
        </p:nvSpPr>
        <p:spPr/>
        <p:txBody>
          <a:bodyPr/>
          <a:lstStyle/>
          <a:p>
            <a:r>
              <a:rPr lang="en-US" dirty="0" smtClean="0"/>
              <a:t>Throwing an Exception:</a:t>
            </a:r>
          </a:p>
          <a:p>
            <a:endParaRPr lang="en-US" dirty="0" smtClean="0"/>
          </a:p>
          <a:p>
            <a:r>
              <a:rPr lang="en-US" dirty="0" smtClean="0"/>
              <a:t>This program gets two chances to deal with the same error. First, main( ) sets up an exception context and then calls proc( ). The proc( ) method then sets up another exception-handling context and immediately throws a new instance of FileNotFoundException, which is caught on the next line. The exception is then rethrown. Here is the resulting output:</a:t>
            </a:r>
          </a:p>
          <a:p>
            <a:r>
              <a:rPr lang="en-US" dirty="0" smtClean="0"/>
              <a:t>Caught inside demoproc.</a:t>
            </a:r>
          </a:p>
          <a:p>
            <a:r>
              <a:rPr lang="en-US" dirty="0" smtClean="0"/>
              <a:t>Recaught: java.lang.FileNotFoundException: From Exception</a:t>
            </a:r>
          </a:p>
          <a:p>
            <a:endParaRPr lang="en-US" dirty="0" smtClean="0"/>
          </a:p>
          <a:p>
            <a:r>
              <a:rPr lang="en-US" dirty="0" smtClean="0"/>
              <a:t>The program also illustrates how to create one of Java’s standard exception objects.</a:t>
            </a:r>
          </a:p>
          <a:p>
            <a:r>
              <a:rPr lang="en-US" dirty="0" smtClean="0"/>
              <a:t>Example:</a:t>
            </a:r>
          </a:p>
          <a:p>
            <a:endParaRPr lang="en-US" dirty="0" smtClean="0"/>
          </a:p>
          <a:p>
            <a:r>
              <a:rPr lang="en-US" dirty="0" smtClean="0"/>
              <a:t>        throw new FileNotFoundException();</a:t>
            </a:r>
          </a:p>
          <a:p>
            <a:endParaRPr lang="en-US" dirty="0" smtClean="0"/>
          </a:p>
          <a:p>
            <a:r>
              <a:rPr lang="en-US" dirty="0" smtClean="0"/>
              <a:t>Here, new is used to construct an instance of FileNotFoundException. All of Java’s built-in run-time exceptions have at least two constructors: one with no parameter and one that takes a string parameter. </a:t>
            </a:r>
          </a:p>
          <a:p>
            <a:endParaRPr lang="en-US" dirty="0"/>
          </a:p>
        </p:txBody>
      </p:sp>
      <p:sp>
        <p:nvSpPr>
          <p:cNvPr id="331780" name="AutoShape 4"/>
          <p:cNvSpPr>
            <a:spLocks noChangeArrowheads="1"/>
          </p:cNvSpPr>
          <p:nvPr/>
        </p:nvSpPr>
        <p:spPr bwMode="auto">
          <a:xfrm>
            <a:off x="2113116" y="6550395"/>
            <a:ext cx="3251200" cy="267513"/>
          </a:xfrm>
          <a:prstGeom prst="roundRect">
            <a:avLst>
              <a:gd name="adj" fmla="val 16667"/>
            </a:avLst>
          </a:prstGeom>
          <a:noFill/>
          <a:ln w="9525" algn="ctr">
            <a:solidFill>
              <a:schemeClr val="tx1"/>
            </a:solidFill>
            <a:round/>
            <a:headEnd/>
            <a:tailEnd/>
          </a:ln>
          <a:effectLst/>
        </p:spPr>
        <p:txBody>
          <a:bodyPr wrap="none" lIns="95645" tIns="46983" rIns="95645" bIns="46983" anchor="ctr"/>
          <a:lstStyle/>
          <a:p>
            <a:endParaRPr lang="en-IN" dirty="0">
              <a:latin typeface="Arial" pitchFamily="34" charset="0"/>
              <a:cs typeface="Arial" pitchFamily="34" charset="0"/>
            </a:endParaRPr>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3" name="Rectangle 3"/>
          <p:cNvSpPr>
            <a:spLocks noGrp="1" noChangeArrowheads="1"/>
          </p:cNvSpPr>
          <p:nvPr>
            <p:ph type="body" idx="1"/>
          </p:nvPr>
        </p:nvSpPr>
        <p:spPr/>
        <p:txBody>
          <a:bodyPr/>
          <a:lstStyle/>
          <a:p>
            <a:r>
              <a:rPr lang="en-US" dirty="0" smtClean="0"/>
              <a:t>Using The Throws Clause: </a:t>
            </a:r>
          </a:p>
          <a:p>
            <a:endParaRPr lang="en-US" dirty="0" smtClean="0"/>
          </a:p>
          <a:p>
            <a:r>
              <a:rPr lang="en-US" dirty="0" smtClean="0"/>
              <a:t>If a method is capable of causing an exception that it does not handle, it must specify this behavior so that callers of the method can guard themselves against that exception. This can be achieved by using the Throws clause in the method declaration. </a:t>
            </a:r>
          </a:p>
          <a:p>
            <a:r>
              <a:rPr lang="en-US" dirty="0" smtClean="0"/>
              <a:t>The Throws clause can throw multiple exceptions separated by commas. It lists the type of exceptions that a method might throw.</a:t>
            </a:r>
          </a:p>
          <a:p>
            <a:r>
              <a:rPr lang="en-US" dirty="0" smtClean="0"/>
              <a:t>Here is the output generated by running this example program:</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Throws clause is added to an application to indicate to the rest of the program that this method may throw an </a:t>
            </a:r>
            <a:r>
              <a:rPr lang="en-US" dirty="0" err="1" smtClean="0"/>
              <a:t>ArithmeticException</a:t>
            </a:r>
            <a:r>
              <a:rPr lang="en-US" dirty="0" smtClean="0"/>
              <a:t>. Clients of method </a:t>
            </a:r>
            <a:r>
              <a:rPr lang="en-US" dirty="0" err="1" smtClean="0"/>
              <a:t>doWork</a:t>
            </a:r>
            <a:r>
              <a:rPr lang="en-US" dirty="0" smtClean="0"/>
              <a:t>() are thus informed that the method may throw an </a:t>
            </a:r>
            <a:r>
              <a:rPr lang="en-US" dirty="0" err="1" smtClean="0"/>
              <a:t>ArithmeticException</a:t>
            </a:r>
            <a:r>
              <a:rPr lang="en-US" dirty="0" smtClean="0"/>
              <a:t> and that the exception should be caught.</a:t>
            </a:r>
            <a:endParaRPr lang="en-US" dirty="0"/>
          </a:p>
        </p:txBody>
      </p:sp>
      <p:sp>
        <p:nvSpPr>
          <p:cNvPr id="317446" name="AutoShape 6"/>
          <p:cNvSpPr>
            <a:spLocks noChangeArrowheads="1"/>
          </p:cNvSpPr>
          <p:nvPr/>
        </p:nvSpPr>
        <p:spPr bwMode="auto">
          <a:xfrm>
            <a:off x="2284956" y="5995963"/>
            <a:ext cx="4064000" cy="800100"/>
          </a:xfrm>
          <a:prstGeom prst="roundRect">
            <a:avLst>
              <a:gd name="adj" fmla="val 16667"/>
            </a:avLst>
          </a:prstGeom>
          <a:noFill/>
          <a:ln w="9525" algn="ctr">
            <a:solidFill>
              <a:schemeClr val="tx1"/>
            </a:solidFill>
            <a:round/>
            <a:headEnd/>
            <a:tailEnd/>
          </a:ln>
          <a:effectLst/>
        </p:spPr>
        <p:txBody>
          <a:bodyPr lIns="95645" tIns="46983" rIns="95645" bIns="46983" anchor="ctr"/>
          <a:lstStyle/>
          <a:p>
            <a:pPr marL="313783" indent="-313783">
              <a:tabLst>
                <a:tab pos="765160" algn="l"/>
                <a:tab pos="1530319" algn="l"/>
                <a:tab pos="2295479" algn="l"/>
                <a:tab pos="3060639" algn="l"/>
              </a:tabLst>
            </a:pPr>
            <a:r>
              <a:rPr lang="en-US" sz="1100" dirty="0">
                <a:latin typeface="Arial" pitchFamily="34" charset="0"/>
                <a:cs typeface="Arial" pitchFamily="34" charset="0"/>
              </a:rPr>
              <a:t>Exception in thread "main"  </a:t>
            </a:r>
            <a:r>
              <a:rPr lang="en-US" sz="1100" dirty="0" err="1">
                <a:latin typeface="Arial" pitchFamily="34" charset="0"/>
                <a:cs typeface="Arial" pitchFamily="34" charset="0"/>
              </a:rPr>
              <a:t>java.lang.ArrayIndexOutOfBoundsException</a:t>
            </a:r>
            <a:r>
              <a:rPr lang="en-US" sz="1100" dirty="0">
                <a:latin typeface="Arial" pitchFamily="34" charset="0"/>
                <a:cs typeface="Arial" pitchFamily="34" charset="0"/>
              </a:rPr>
              <a:t>: 100</a:t>
            </a:r>
          </a:p>
          <a:p>
            <a:pPr marL="313783" indent="-313783">
              <a:tabLst>
                <a:tab pos="765160" algn="l"/>
                <a:tab pos="1530319" algn="l"/>
                <a:tab pos="2295479" algn="l"/>
                <a:tab pos="3060639" algn="l"/>
              </a:tabLst>
            </a:pPr>
            <a:r>
              <a:rPr lang="en-US" sz="1100" dirty="0">
                <a:latin typeface="Arial" pitchFamily="34" charset="0"/>
                <a:cs typeface="Arial" pitchFamily="34" charset="0"/>
              </a:rPr>
              <a:t>        at </a:t>
            </a:r>
            <a:r>
              <a:rPr lang="en-US" sz="1100" dirty="0" err="1">
                <a:latin typeface="Arial" pitchFamily="34" charset="0"/>
                <a:cs typeface="Arial" pitchFamily="34" charset="0"/>
              </a:rPr>
              <a:t>ThrowsDemo.doWork</a:t>
            </a:r>
            <a:r>
              <a:rPr lang="en-US" sz="1100" dirty="0">
                <a:latin typeface="Arial" pitchFamily="34" charset="0"/>
                <a:cs typeface="Arial" pitchFamily="34" charset="0"/>
              </a:rPr>
              <a:t>(ThrowsDemo.java:11)</a:t>
            </a:r>
          </a:p>
          <a:p>
            <a:pPr marL="313783" indent="-313783">
              <a:tabLst>
                <a:tab pos="765160" algn="l"/>
                <a:tab pos="1530319" algn="l"/>
                <a:tab pos="2295479" algn="l"/>
                <a:tab pos="3060639" algn="l"/>
              </a:tabLst>
            </a:pPr>
            <a:r>
              <a:rPr lang="en-US" sz="1100" dirty="0">
                <a:latin typeface="Arial" pitchFamily="34" charset="0"/>
                <a:cs typeface="Arial" pitchFamily="34" charset="0"/>
              </a:rPr>
              <a:t>        at </a:t>
            </a:r>
            <a:r>
              <a:rPr lang="en-US" sz="1100" dirty="0" err="1">
                <a:latin typeface="Arial" pitchFamily="34" charset="0"/>
                <a:cs typeface="Arial" pitchFamily="34" charset="0"/>
              </a:rPr>
              <a:t>ThrowsDemo.main</a:t>
            </a:r>
            <a:r>
              <a:rPr lang="en-US" sz="1100" dirty="0">
                <a:latin typeface="Arial" pitchFamily="34" charset="0"/>
                <a:cs typeface="Arial" pitchFamily="34" charset="0"/>
              </a:rPr>
              <a:t>(ThrowsDemo.java:4)</a:t>
            </a:r>
            <a:endParaRPr lang="en-US" dirty="0">
              <a:latin typeface="Arial" pitchFamily="34" charset="0"/>
              <a:cs typeface="Arial" pitchFamily="34" charset="0"/>
            </a:endParaRPr>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Why Exception Handling? </a:t>
            </a:r>
          </a:p>
          <a:p>
            <a:endParaRPr lang="en-US" dirty="0" smtClean="0"/>
          </a:p>
          <a:p>
            <a:r>
              <a:rPr lang="en-US" dirty="0" smtClean="0"/>
              <a:t>Java was designed with the understanding that errors occur, that unexpected events happened and the programmer should always be prepared </a:t>
            </a:r>
          </a:p>
          <a:p>
            <a:r>
              <a:rPr lang="en-US" dirty="0" smtClean="0"/>
              <a:t>for the worst. The preferred way of handling such conditions is to use exception handling, an approach that separates a program’s normal code from its error-handling code.</a:t>
            </a:r>
          </a:p>
          <a:p>
            <a:endParaRPr lang="en-US" dirty="0"/>
          </a:p>
        </p:txBody>
      </p:sp>
      <p:sp>
        <p:nvSpPr>
          <p:cNvPr id="6" name="Slide Image Placeholder 5"/>
          <p:cNvSpPr>
            <a:spLocks noGrp="1" noRot="1" noChangeAspect="1"/>
          </p:cNvSpPr>
          <p:nvPr>
            <p:ph type="sldImg"/>
          </p:nvPr>
        </p:nvSpPr>
        <p:spPr>
          <a:xfrm>
            <a:off x="2012950" y="720725"/>
            <a:ext cx="4800600" cy="3600450"/>
          </a:xfr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2" name="AutoShape 4"/>
          <p:cNvSpPr>
            <a:spLocks noChangeArrowheads="1"/>
          </p:cNvSpPr>
          <p:nvPr/>
        </p:nvSpPr>
        <p:spPr bwMode="auto">
          <a:xfrm>
            <a:off x="2275840" y="5440681"/>
            <a:ext cx="4551680" cy="3360420"/>
          </a:xfrm>
          <a:prstGeom prst="roundRect">
            <a:avLst>
              <a:gd name="adj" fmla="val 16667"/>
            </a:avLst>
          </a:prstGeom>
          <a:noFill/>
          <a:ln w="9525" algn="ctr">
            <a:noFill/>
            <a:round/>
            <a:headEnd/>
            <a:tailEnd/>
          </a:ln>
          <a:effectLst/>
        </p:spPr>
        <p:txBody>
          <a:bodyPr wrap="none" lIns="95645" tIns="46983" rIns="95645" bIns="46983" anchor="ctr"/>
          <a:lstStyle/>
          <a:p>
            <a:endParaRPr lang="en-IN"/>
          </a:p>
        </p:txBody>
      </p:sp>
      <p:sp>
        <p:nvSpPr>
          <p:cNvPr id="319493" name="AutoShape 5"/>
          <p:cNvSpPr>
            <a:spLocks noChangeArrowheads="1"/>
          </p:cNvSpPr>
          <p:nvPr/>
        </p:nvSpPr>
        <p:spPr bwMode="auto">
          <a:xfrm>
            <a:off x="2194560" y="5440680"/>
            <a:ext cx="4226560" cy="3520440"/>
          </a:xfrm>
          <a:prstGeom prst="roundRect">
            <a:avLst>
              <a:gd name="adj" fmla="val 16667"/>
            </a:avLst>
          </a:prstGeom>
          <a:noFill/>
          <a:ln w="9525" algn="ctr">
            <a:noFill/>
            <a:round/>
            <a:headEnd/>
            <a:tailEnd/>
          </a:ln>
          <a:effectLst/>
        </p:spPr>
        <p:txBody>
          <a:bodyPr wrap="none" lIns="95645" tIns="46983" rIns="95645" bIns="46983" anchor="ctr"/>
          <a:lstStyle/>
          <a:p>
            <a:endParaRPr lang="en-IN"/>
          </a:p>
        </p:txBody>
      </p:sp>
      <p:sp>
        <p:nvSpPr>
          <p:cNvPr id="319499" name="Rectangle 11"/>
          <p:cNvSpPr>
            <a:spLocks noGrp="1" noChangeArrowheads="1"/>
          </p:cNvSpPr>
          <p:nvPr>
            <p:ph type="body" idx="1"/>
          </p:nvPr>
        </p:nvSpPr>
        <p:spPr/>
        <p:txBody>
          <a:bodyPr/>
          <a:lstStyle/>
          <a:p>
            <a:r>
              <a:rPr lang="en-US" dirty="0" smtClean="0"/>
              <a:t>User-Specific Exception:</a:t>
            </a:r>
          </a:p>
          <a:p>
            <a:endParaRPr lang="en-US" dirty="0" smtClean="0"/>
          </a:p>
          <a:p>
            <a:r>
              <a:rPr lang="en-US" dirty="0" smtClean="0"/>
              <a:t>To create your own exception class, you must inherit from an existing exception class, preferably one that is close in meaning to your new exception. </a:t>
            </a:r>
          </a:p>
          <a:p>
            <a:r>
              <a:rPr lang="en-US" dirty="0" smtClean="0"/>
              <a:t>Define a subclass of Exception. Your subclasses don’t need to actually implement anything—it is their existence in the type system that allows you to use them as exceptions. The Exception class does not define any methods of its own. It does, of course, inherit those methods provided by </a:t>
            </a:r>
            <a:r>
              <a:rPr lang="en-US" dirty="0" err="1" smtClean="0"/>
              <a:t>Throwable</a:t>
            </a:r>
            <a:r>
              <a:rPr lang="en-US" dirty="0" smtClean="0"/>
              <a:t>. Thus, all exceptions, including those that you create, have the methods defined by </a:t>
            </a:r>
            <a:r>
              <a:rPr lang="en-US" dirty="0" err="1" smtClean="0"/>
              <a:t>Throwable</a:t>
            </a:r>
            <a:r>
              <a:rPr lang="en-US" dirty="0" smtClean="0"/>
              <a:t> available to them. The following are some of the useful methods.</a:t>
            </a:r>
          </a:p>
          <a:p>
            <a:r>
              <a:rPr lang="en-US" dirty="0" smtClean="0"/>
              <a:t>String </a:t>
            </a:r>
            <a:r>
              <a:rPr lang="en-US" dirty="0" err="1" smtClean="0"/>
              <a:t>toString</a:t>
            </a:r>
            <a:r>
              <a:rPr lang="en-US" dirty="0" smtClean="0"/>
              <a:t>( ): This exception returns a String object containing a description of the exception. This method is called by </a:t>
            </a:r>
            <a:r>
              <a:rPr lang="en-US" dirty="0" err="1" smtClean="0"/>
              <a:t>println</a:t>
            </a:r>
            <a:r>
              <a:rPr lang="en-US" dirty="0" smtClean="0"/>
              <a:t>( ) when outputting a </a:t>
            </a:r>
            <a:r>
              <a:rPr lang="en-US" dirty="0" err="1" smtClean="0"/>
              <a:t>Throwable</a:t>
            </a:r>
            <a:r>
              <a:rPr lang="en-US" dirty="0" smtClean="0"/>
              <a:t> object.</a:t>
            </a:r>
          </a:p>
          <a:p>
            <a:r>
              <a:rPr lang="en-US" dirty="0" smtClean="0"/>
              <a:t>String </a:t>
            </a:r>
            <a:r>
              <a:rPr lang="en-US" dirty="0" err="1" smtClean="0"/>
              <a:t>getMessage</a:t>
            </a:r>
            <a:r>
              <a:rPr lang="en-US" dirty="0" smtClean="0"/>
              <a:t>( ): This exception returns a description of the exception.</a:t>
            </a:r>
          </a:p>
          <a:p>
            <a:r>
              <a:rPr lang="en-US" dirty="0" smtClean="0"/>
              <a:t>void </a:t>
            </a:r>
            <a:r>
              <a:rPr lang="en-US" dirty="0" err="1" smtClean="0"/>
              <a:t>printStackTrace</a:t>
            </a:r>
            <a:r>
              <a:rPr lang="en-US" dirty="0" smtClean="0"/>
              <a:t>( ) : This exception displays the stack trace.</a:t>
            </a:r>
            <a:endParaRPr lang="en-US" dirty="0"/>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9" name="Rectangle 3"/>
          <p:cNvSpPr>
            <a:spLocks noGrp="1" noChangeArrowheads="1"/>
          </p:cNvSpPr>
          <p:nvPr>
            <p:ph type="body" idx="1"/>
          </p:nvPr>
        </p:nvSpPr>
        <p:spPr>
          <a:xfrm>
            <a:off x="2019299" y="576072"/>
            <a:ext cx="4800093" cy="8281035"/>
          </a:xfrm>
        </p:spPr>
        <p:txBody>
          <a:bodyPr>
            <a:normAutofit/>
          </a:bodyPr>
          <a:lstStyle/>
          <a:p>
            <a:pPr>
              <a:lnSpc>
                <a:spcPct val="90000"/>
              </a:lnSpc>
            </a:pPr>
            <a:r>
              <a:rPr lang="en-US" b="1" u="sng" dirty="0" smtClean="0"/>
              <a:t>User Specific Exception (Contd.): </a:t>
            </a:r>
          </a:p>
          <a:p>
            <a:pPr>
              <a:lnSpc>
                <a:spcPct val="90000"/>
              </a:lnSpc>
            </a:pPr>
            <a:endParaRPr lang="en-US" dirty="0" smtClean="0"/>
          </a:p>
          <a:p>
            <a:pPr>
              <a:lnSpc>
                <a:spcPct val="90000"/>
              </a:lnSpc>
            </a:pPr>
            <a:r>
              <a:rPr lang="en-US" dirty="0" smtClean="0"/>
              <a:t>Example:</a:t>
            </a:r>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r>
              <a:rPr lang="en-US" dirty="0" smtClean="0"/>
              <a:t>This example defines a subclass of </a:t>
            </a:r>
            <a:r>
              <a:rPr lang="en-US" b="1" dirty="0" smtClean="0"/>
              <a:t>Exception </a:t>
            </a:r>
            <a:r>
              <a:rPr lang="en-US" dirty="0" smtClean="0"/>
              <a:t>called </a:t>
            </a:r>
            <a:r>
              <a:rPr lang="en-US" b="1" dirty="0" err="1" smtClean="0"/>
              <a:t>AgeException</a:t>
            </a:r>
            <a:r>
              <a:rPr lang="en-US" dirty="0" smtClean="0"/>
              <a:t>. This subclass is quite simple: it has only a constructor and an overloaded </a:t>
            </a:r>
            <a:r>
              <a:rPr lang="en-US" b="1" dirty="0" err="1" smtClean="0"/>
              <a:t>toString</a:t>
            </a:r>
            <a:r>
              <a:rPr lang="en-US" b="1" dirty="0" smtClean="0"/>
              <a:t>( ) </a:t>
            </a:r>
            <a:r>
              <a:rPr lang="en-US" dirty="0" smtClean="0"/>
              <a:t>method that displays the value of the exception. The </a:t>
            </a:r>
            <a:r>
              <a:rPr lang="en-US" b="1" dirty="0" err="1" smtClean="0"/>
              <a:t>ExceptionDemo</a:t>
            </a:r>
            <a:r>
              <a:rPr lang="en-US" dirty="0" smtClean="0"/>
              <a:t> class invokes </a:t>
            </a:r>
            <a:r>
              <a:rPr lang="en-US" b="1" dirty="0" err="1" smtClean="0"/>
              <a:t>getDetails</a:t>
            </a:r>
            <a:r>
              <a:rPr lang="en-US" b="1" dirty="0" smtClean="0"/>
              <a:t>()</a:t>
            </a:r>
            <a:r>
              <a:rPr lang="en-US" dirty="0" smtClean="0"/>
              <a:t> method of </a:t>
            </a:r>
            <a:r>
              <a:rPr lang="en-US" b="1" dirty="0" err="1" smtClean="0"/>
              <a:t>emp</a:t>
            </a:r>
            <a:r>
              <a:rPr lang="en-US" dirty="0" smtClean="0"/>
              <a:t> class. The </a:t>
            </a:r>
            <a:r>
              <a:rPr lang="en-US" b="1" dirty="0" err="1" smtClean="0"/>
              <a:t>getDetails</a:t>
            </a:r>
            <a:r>
              <a:rPr lang="en-US" dirty="0" smtClean="0"/>
              <a:t> method throws </a:t>
            </a:r>
            <a:r>
              <a:rPr lang="en-US" b="1" dirty="0" err="1" smtClean="0"/>
              <a:t>AgeException</a:t>
            </a:r>
            <a:r>
              <a:rPr lang="en-US" dirty="0" smtClean="0"/>
              <a:t> object if age is less than 16. The </a:t>
            </a:r>
            <a:r>
              <a:rPr lang="en-US" b="1" dirty="0" smtClean="0"/>
              <a:t>main( ) </a:t>
            </a:r>
            <a:r>
              <a:rPr lang="en-US" dirty="0" smtClean="0"/>
              <a:t>method sets up an exception handler for </a:t>
            </a:r>
            <a:r>
              <a:rPr lang="en-US" b="1" dirty="0" err="1" smtClean="0"/>
              <a:t>AgeException</a:t>
            </a:r>
            <a:r>
              <a:rPr lang="en-US" dirty="0" smtClean="0"/>
              <a:t>, then calls </a:t>
            </a:r>
            <a:r>
              <a:rPr lang="en-US" b="1" dirty="0" err="1" smtClean="0"/>
              <a:t>getDetails</a:t>
            </a:r>
            <a:r>
              <a:rPr lang="en-US" b="1" dirty="0" smtClean="0"/>
              <a:t>().</a:t>
            </a:r>
          </a:p>
          <a:p>
            <a:pPr>
              <a:lnSpc>
                <a:spcPct val="90000"/>
              </a:lnSpc>
            </a:pPr>
            <a:endParaRPr lang="en-US" dirty="0" smtClean="0"/>
          </a:p>
          <a:p>
            <a:pPr>
              <a:lnSpc>
                <a:spcPct val="90000"/>
              </a:lnSpc>
            </a:pPr>
            <a:r>
              <a:rPr lang="en-US" dirty="0" smtClean="0"/>
              <a:t>The output generated is as follows:</a:t>
            </a:r>
          </a:p>
          <a:p>
            <a:pPr>
              <a:lnSpc>
                <a:spcPct val="90000"/>
              </a:lnSpc>
            </a:pPr>
            <a:r>
              <a:rPr lang="en-US" b="1" dirty="0" smtClean="0"/>
              <a:t>Enter your name:</a:t>
            </a:r>
          </a:p>
          <a:p>
            <a:pPr>
              <a:lnSpc>
                <a:spcPct val="90000"/>
              </a:lnSpc>
            </a:pPr>
            <a:r>
              <a:rPr lang="en-US" b="1" dirty="0" smtClean="0"/>
              <a:t>Suman</a:t>
            </a:r>
          </a:p>
          <a:p>
            <a:pPr>
              <a:lnSpc>
                <a:spcPct val="90000"/>
              </a:lnSpc>
            </a:pPr>
            <a:r>
              <a:rPr lang="en-US" b="1" dirty="0" smtClean="0"/>
              <a:t>Enter your age:</a:t>
            </a:r>
          </a:p>
          <a:p>
            <a:pPr>
              <a:lnSpc>
                <a:spcPct val="90000"/>
              </a:lnSpc>
            </a:pPr>
            <a:r>
              <a:rPr lang="en-US" b="1" dirty="0" smtClean="0"/>
              <a:t>12</a:t>
            </a:r>
          </a:p>
          <a:p>
            <a:pPr>
              <a:lnSpc>
                <a:spcPct val="90000"/>
              </a:lnSpc>
            </a:pPr>
            <a:r>
              <a:rPr lang="en-US" b="1" dirty="0" smtClean="0"/>
              <a:t>12 is an invalid age</a:t>
            </a:r>
            <a:r>
              <a:rPr lang="en-US" dirty="0" smtClean="0">
                <a:solidFill>
                  <a:srgbClr val="990000"/>
                </a:solidFill>
              </a:rPr>
              <a:t>        </a:t>
            </a:r>
            <a:endParaRPr lang="en-US" dirty="0">
              <a:solidFill>
                <a:srgbClr val="990000"/>
              </a:solidFill>
            </a:endParaRPr>
          </a:p>
        </p:txBody>
      </p:sp>
      <p:sp>
        <p:nvSpPr>
          <p:cNvPr id="321540" name="AutoShape 4"/>
          <p:cNvSpPr>
            <a:spLocks noChangeArrowheads="1"/>
          </p:cNvSpPr>
          <p:nvPr/>
        </p:nvSpPr>
        <p:spPr bwMode="auto">
          <a:xfrm>
            <a:off x="2154582" y="1241946"/>
            <a:ext cx="4632960" cy="4380932"/>
          </a:xfrm>
          <a:prstGeom prst="roundRect">
            <a:avLst>
              <a:gd name="adj" fmla="val 3685"/>
            </a:avLst>
          </a:prstGeom>
          <a:noFill/>
          <a:ln w="9525" algn="ctr">
            <a:solidFill>
              <a:schemeClr val="tx1"/>
            </a:solidFill>
            <a:round/>
            <a:headEnd/>
            <a:tailEnd/>
          </a:ln>
          <a:effectLst/>
        </p:spPr>
        <p:txBody>
          <a:bodyPr wrap="none" lIns="95645" tIns="46983" rIns="95645" bIns="46983" anchor="ctr"/>
          <a:lstStyle/>
          <a:p>
            <a:pPr marL="313783" indent="-313783">
              <a:tabLst>
                <a:tab pos="765160" algn="l"/>
                <a:tab pos="1530319" algn="l"/>
                <a:tab pos="2295479" algn="l"/>
                <a:tab pos="3060639" algn="l"/>
              </a:tabLst>
            </a:pPr>
            <a:r>
              <a:rPr lang="en-US" sz="1000" dirty="0">
                <a:latin typeface="Arial" pitchFamily="34" charset="0"/>
                <a:cs typeface="Arial" pitchFamily="34" charset="0"/>
              </a:rPr>
              <a:t>import </a:t>
            </a:r>
            <a:r>
              <a:rPr lang="en-US" sz="1000" dirty="0" err="1">
                <a:latin typeface="Arial" pitchFamily="34" charset="0"/>
                <a:cs typeface="Arial" pitchFamily="34" charset="0"/>
              </a:rPr>
              <a:t>java.util</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class </a:t>
            </a:r>
            <a:r>
              <a:rPr lang="en-US" sz="1000" dirty="0" err="1">
                <a:latin typeface="Arial" pitchFamily="34" charset="0"/>
                <a:cs typeface="Arial" pitchFamily="34" charset="0"/>
              </a:rPr>
              <a:t>AgeException</a:t>
            </a:r>
            <a:r>
              <a:rPr lang="en-US" sz="1000" dirty="0">
                <a:latin typeface="Arial" pitchFamily="34" charset="0"/>
                <a:cs typeface="Arial" pitchFamily="34" charset="0"/>
              </a:rPr>
              <a:t> extends Exception {</a:t>
            </a:r>
          </a:p>
          <a:p>
            <a:pPr lvl="1">
              <a:tabLst>
                <a:tab pos="765160" algn="l"/>
                <a:tab pos="1530319" algn="l"/>
                <a:tab pos="2295479" algn="l"/>
                <a:tab pos="3060639" algn="l"/>
              </a:tabLst>
            </a:pPr>
            <a:r>
              <a:rPr lang="en-US" sz="1000" dirty="0">
                <a:latin typeface="Arial" pitchFamily="34" charset="0"/>
                <a:cs typeface="Arial" pitchFamily="34" charset="0"/>
              </a:rPr>
              <a:t>     private </a:t>
            </a:r>
            <a:r>
              <a:rPr lang="en-US" sz="1000" dirty="0" err="1">
                <a:latin typeface="Arial" pitchFamily="34" charset="0"/>
                <a:cs typeface="Arial" pitchFamily="34" charset="0"/>
              </a:rPr>
              <a:t>int</a:t>
            </a:r>
            <a:r>
              <a:rPr lang="en-US" sz="1000" dirty="0">
                <a:latin typeface="Arial" pitchFamily="34" charset="0"/>
                <a:cs typeface="Arial" pitchFamily="34" charset="0"/>
              </a:rPr>
              <a:t> age;</a:t>
            </a:r>
          </a:p>
          <a:p>
            <a:pPr lvl="1">
              <a:tabLst>
                <a:tab pos="765160" algn="l"/>
                <a:tab pos="1530319" algn="l"/>
                <a:tab pos="2295479" algn="l"/>
                <a:tab pos="3060639" algn="l"/>
              </a:tabLst>
            </a:pPr>
            <a:r>
              <a:rPr lang="en-US" sz="1000" dirty="0">
                <a:latin typeface="Arial" pitchFamily="34" charset="0"/>
                <a:cs typeface="Arial" pitchFamily="34" charset="0"/>
              </a:rPr>
              <a:t>     </a:t>
            </a:r>
            <a:r>
              <a:rPr lang="en-US" sz="1000" dirty="0" err="1">
                <a:latin typeface="Arial" pitchFamily="34" charset="0"/>
                <a:cs typeface="Arial" pitchFamily="34" charset="0"/>
              </a:rPr>
              <a:t>AgeException</a:t>
            </a:r>
            <a:r>
              <a:rPr lang="en-US" sz="1000" dirty="0">
                <a:latin typeface="Arial" pitchFamily="34" charset="0"/>
                <a:cs typeface="Arial" pitchFamily="34" charset="0"/>
              </a:rPr>
              <a:t>(</a:t>
            </a:r>
            <a:r>
              <a:rPr lang="en-US" sz="1000" dirty="0" err="1">
                <a:latin typeface="Arial" pitchFamily="34" charset="0"/>
                <a:cs typeface="Arial" pitchFamily="34" charset="0"/>
              </a:rPr>
              <a:t>int</a:t>
            </a:r>
            <a:r>
              <a:rPr lang="en-US" sz="1000" dirty="0">
                <a:latin typeface="Arial" pitchFamily="34" charset="0"/>
                <a:cs typeface="Arial" pitchFamily="34" charset="0"/>
              </a:rPr>
              <a:t> a) {</a:t>
            </a:r>
          </a:p>
          <a:p>
            <a:pPr lvl="1">
              <a:tabLst>
                <a:tab pos="765160" algn="l"/>
                <a:tab pos="1530319" algn="l"/>
                <a:tab pos="2295479" algn="l"/>
                <a:tab pos="3060639" algn="l"/>
              </a:tabLst>
            </a:pPr>
            <a:r>
              <a:rPr lang="en-US" sz="1000" dirty="0">
                <a:latin typeface="Arial" pitchFamily="34" charset="0"/>
                <a:cs typeface="Arial" pitchFamily="34" charset="0"/>
              </a:rPr>
              <a:t>           age = a; }</a:t>
            </a:r>
          </a:p>
          <a:p>
            <a:pPr lvl="1">
              <a:tabLst>
                <a:tab pos="765160" algn="l"/>
                <a:tab pos="1530319" algn="l"/>
                <a:tab pos="2295479" algn="l"/>
                <a:tab pos="3060639" algn="l"/>
              </a:tabLst>
            </a:pPr>
            <a:r>
              <a:rPr lang="en-US" sz="1000" dirty="0">
                <a:latin typeface="Arial" pitchFamily="34" charset="0"/>
                <a:cs typeface="Arial" pitchFamily="34" charset="0"/>
              </a:rPr>
              <a:t>     public String </a:t>
            </a:r>
            <a:r>
              <a:rPr lang="en-US" sz="1000" dirty="0" err="1">
                <a:latin typeface="Arial" pitchFamily="34" charset="0"/>
                <a:cs typeface="Arial" pitchFamily="34" charset="0"/>
              </a:rPr>
              <a:t>toString</a:t>
            </a:r>
            <a:r>
              <a:rPr lang="en-US" sz="1000" dirty="0">
                <a:latin typeface="Arial" pitchFamily="34" charset="0"/>
                <a:cs typeface="Arial" pitchFamily="34" charset="0"/>
              </a:rPr>
              <a:t>() {</a:t>
            </a:r>
          </a:p>
          <a:p>
            <a:pPr lvl="1">
              <a:tabLst>
                <a:tab pos="765160" algn="l"/>
                <a:tab pos="1530319" algn="l"/>
                <a:tab pos="2295479" algn="l"/>
                <a:tab pos="3060639" algn="l"/>
              </a:tabLst>
            </a:pPr>
            <a:r>
              <a:rPr lang="en-US" sz="1000" dirty="0">
                <a:latin typeface="Arial" pitchFamily="34" charset="0"/>
                <a:cs typeface="Arial" pitchFamily="34" charset="0"/>
              </a:rPr>
              <a:t>           return age+" is an invalid age"; } }</a:t>
            </a:r>
          </a:p>
          <a:p>
            <a:pPr lvl="1">
              <a:tabLst>
                <a:tab pos="765160" algn="l"/>
                <a:tab pos="1530319" algn="l"/>
                <a:tab pos="2295479" algn="l"/>
                <a:tab pos="3060639" algn="l"/>
              </a:tabLst>
            </a:pPr>
            <a:r>
              <a:rPr lang="en-US" sz="1000" dirty="0">
                <a:latin typeface="Arial" pitchFamily="34" charset="0"/>
                <a:cs typeface="Arial" pitchFamily="34" charset="0"/>
              </a:rPr>
              <a:t>class </a:t>
            </a:r>
            <a:r>
              <a:rPr lang="en-US" sz="1000" dirty="0" err="1">
                <a:latin typeface="Arial" pitchFamily="34" charset="0"/>
                <a:cs typeface="Arial" pitchFamily="34" charset="0"/>
              </a:rPr>
              <a:t>emp</a:t>
            </a:r>
            <a:r>
              <a:rPr lang="en-US" sz="1000" dirty="0">
                <a:latin typeface="Arial" pitchFamily="34" charset="0"/>
                <a:cs typeface="Arial" pitchFamily="34" charset="0"/>
              </a:rPr>
              <a:t> {</a:t>
            </a:r>
          </a:p>
          <a:p>
            <a:pPr lvl="1">
              <a:tabLst>
                <a:tab pos="765160" algn="l"/>
                <a:tab pos="1530319" algn="l"/>
                <a:tab pos="2295479" algn="l"/>
                <a:tab pos="3060639" algn="l"/>
              </a:tabLst>
            </a:pPr>
            <a:r>
              <a:rPr lang="en-US" sz="1000" dirty="0">
                <a:latin typeface="Arial" pitchFamily="34" charset="0"/>
                <a:cs typeface="Arial" pitchFamily="34" charset="0"/>
              </a:rPr>
              <a:t>     String name;</a:t>
            </a:r>
          </a:p>
          <a:p>
            <a:pPr lvl="1">
              <a:tabLst>
                <a:tab pos="765160" algn="l"/>
                <a:tab pos="1530319" algn="l"/>
                <a:tab pos="2295479" algn="l"/>
                <a:tab pos="3060639" algn="l"/>
              </a:tabLst>
            </a:pPr>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age;</a:t>
            </a:r>
          </a:p>
          <a:p>
            <a:pPr lvl="1">
              <a:tabLst>
                <a:tab pos="765160" algn="l"/>
                <a:tab pos="1530319" algn="l"/>
                <a:tab pos="2295479" algn="l"/>
                <a:tab pos="3060639" algn="l"/>
              </a:tabLst>
            </a:pPr>
            <a:r>
              <a:rPr lang="en-US" sz="1000" dirty="0">
                <a:latin typeface="Arial" pitchFamily="34" charset="0"/>
                <a:cs typeface="Arial" pitchFamily="34" charset="0"/>
              </a:rPr>
              <a:t>     void </a:t>
            </a:r>
            <a:r>
              <a:rPr lang="en-US" sz="1000" dirty="0" err="1">
                <a:latin typeface="Arial" pitchFamily="34" charset="0"/>
                <a:cs typeface="Arial" pitchFamily="34" charset="0"/>
              </a:rPr>
              <a:t>getDetails</a:t>
            </a:r>
            <a:r>
              <a:rPr lang="en-US" sz="1000" dirty="0">
                <a:latin typeface="Arial" pitchFamily="34" charset="0"/>
                <a:cs typeface="Arial" pitchFamily="34" charset="0"/>
              </a:rPr>
              <a:t>() throws </a:t>
            </a:r>
            <a:r>
              <a:rPr lang="en-US" sz="1000" dirty="0" err="1">
                <a:latin typeface="Arial" pitchFamily="34" charset="0"/>
                <a:cs typeface="Arial" pitchFamily="34" charset="0"/>
              </a:rPr>
              <a:t>AgeException</a:t>
            </a:r>
            <a:r>
              <a:rPr lang="en-US" sz="1000" dirty="0">
                <a:latin typeface="Arial" pitchFamily="34" charset="0"/>
                <a:cs typeface="Arial" pitchFamily="34" charset="0"/>
              </a:rPr>
              <a:t> {</a:t>
            </a:r>
          </a:p>
          <a:p>
            <a:pPr lvl="1">
              <a:tabLst>
                <a:tab pos="765160" algn="l"/>
                <a:tab pos="1530319" algn="l"/>
                <a:tab pos="2295479" algn="l"/>
                <a:tab pos="3060639" algn="l"/>
              </a:tabLst>
            </a:pPr>
            <a:r>
              <a:rPr lang="en-US" sz="1000" dirty="0">
                <a:latin typeface="Arial" pitchFamily="34" charset="0"/>
                <a:cs typeface="Arial" pitchFamily="34" charset="0"/>
              </a:rPr>
              <a:t>            System.out.println("Enter your name:");</a:t>
            </a:r>
          </a:p>
          <a:p>
            <a:pPr lvl="1">
              <a:tabLst>
                <a:tab pos="765160" algn="l"/>
                <a:tab pos="1530319" algn="l"/>
                <a:tab pos="2295479" algn="l"/>
                <a:tab pos="3060639" algn="l"/>
              </a:tabLst>
            </a:pPr>
            <a:r>
              <a:rPr lang="en-US" sz="1000" dirty="0">
                <a:latin typeface="Arial" pitchFamily="34" charset="0"/>
                <a:cs typeface="Arial" pitchFamily="34" charset="0"/>
              </a:rPr>
              <a:t>            Scanner sc=new Scanner(</a:t>
            </a:r>
            <a:r>
              <a:rPr lang="en-US" sz="1000" dirty="0" err="1">
                <a:latin typeface="Arial" pitchFamily="34" charset="0"/>
                <a:cs typeface="Arial" pitchFamily="34" charset="0"/>
              </a:rPr>
              <a:t>System.in</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            name=</a:t>
            </a:r>
            <a:r>
              <a:rPr lang="en-US" sz="1000" dirty="0" err="1">
                <a:latin typeface="Arial" pitchFamily="34" charset="0"/>
                <a:cs typeface="Arial" pitchFamily="34" charset="0"/>
              </a:rPr>
              <a:t>sc.next</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            System.out.println("Enter your age:");</a:t>
            </a:r>
          </a:p>
          <a:p>
            <a:pPr lvl="1">
              <a:tabLst>
                <a:tab pos="765160" algn="l"/>
                <a:tab pos="1530319" algn="l"/>
                <a:tab pos="2295479" algn="l"/>
                <a:tab pos="3060639" algn="l"/>
              </a:tabLst>
            </a:pPr>
            <a:r>
              <a:rPr lang="en-US" sz="1000" dirty="0">
                <a:latin typeface="Arial" pitchFamily="34" charset="0"/>
                <a:cs typeface="Arial" pitchFamily="34" charset="0"/>
              </a:rPr>
              <a:t>            age=</a:t>
            </a:r>
            <a:r>
              <a:rPr lang="en-US" sz="1000" dirty="0" err="1">
                <a:latin typeface="Arial" pitchFamily="34" charset="0"/>
                <a:cs typeface="Arial" pitchFamily="34" charset="0"/>
              </a:rPr>
              <a:t>sc.nextInt</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            if (age&lt;16)</a:t>
            </a:r>
          </a:p>
          <a:p>
            <a:pPr lvl="1">
              <a:tabLst>
                <a:tab pos="765160" algn="l"/>
                <a:tab pos="1530319" algn="l"/>
                <a:tab pos="2295479" algn="l"/>
                <a:tab pos="3060639" algn="l"/>
              </a:tabLst>
            </a:pPr>
            <a:r>
              <a:rPr lang="en-US" sz="1000" dirty="0">
                <a:latin typeface="Arial" pitchFamily="34" charset="0"/>
                <a:cs typeface="Arial" pitchFamily="34" charset="0"/>
              </a:rPr>
              <a:t>                throw new </a:t>
            </a:r>
            <a:r>
              <a:rPr lang="en-US" sz="1000" dirty="0" err="1">
                <a:latin typeface="Arial" pitchFamily="34" charset="0"/>
                <a:cs typeface="Arial" pitchFamily="34" charset="0"/>
              </a:rPr>
              <a:t>AgeException</a:t>
            </a:r>
            <a:r>
              <a:rPr lang="en-US" sz="1000" dirty="0">
                <a:latin typeface="Arial" pitchFamily="34" charset="0"/>
                <a:cs typeface="Arial" pitchFamily="34" charset="0"/>
              </a:rPr>
              <a:t>(age);</a:t>
            </a:r>
          </a:p>
          <a:p>
            <a:pPr lvl="1">
              <a:tabLst>
                <a:tab pos="765160" algn="l"/>
                <a:tab pos="1530319" algn="l"/>
                <a:tab pos="2295479" algn="l"/>
                <a:tab pos="3060639" algn="l"/>
              </a:tabLst>
            </a:pPr>
            <a:r>
              <a:rPr lang="en-US" sz="1000" dirty="0">
                <a:latin typeface="Arial" pitchFamily="34" charset="0"/>
                <a:cs typeface="Arial" pitchFamily="34" charset="0"/>
              </a:rPr>
              <a:t> }}</a:t>
            </a:r>
          </a:p>
          <a:p>
            <a:pPr lvl="1">
              <a:tabLst>
                <a:tab pos="765160" algn="l"/>
                <a:tab pos="1530319" algn="l"/>
                <a:tab pos="2295479" algn="l"/>
                <a:tab pos="3060639" algn="l"/>
              </a:tabLst>
            </a:pPr>
            <a:r>
              <a:rPr lang="en-US" sz="1000" dirty="0">
                <a:latin typeface="Arial" pitchFamily="34" charset="0"/>
                <a:cs typeface="Arial" pitchFamily="34" charset="0"/>
              </a:rPr>
              <a:t>class </a:t>
            </a:r>
            <a:r>
              <a:rPr lang="en-US" sz="1000" dirty="0" err="1">
                <a:latin typeface="Arial" pitchFamily="34" charset="0"/>
                <a:cs typeface="Arial" pitchFamily="34" charset="0"/>
              </a:rPr>
              <a:t>ExceptionDemo</a:t>
            </a:r>
            <a:r>
              <a:rPr lang="en-US" sz="1000" dirty="0">
                <a:latin typeface="Arial" pitchFamily="34" charset="0"/>
                <a:cs typeface="Arial" pitchFamily="34" charset="0"/>
              </a:rPr>
              <a:t> {</a:t>
            </a:r>
          </a:p>
          <a:p>
            <a:pPr lvl="1">
              <a:tabLst>
                <a:tab pos="765160" algn="l"/>
                <a:tab pos="1530319" algn="l"/>
                <a:tab pos="2295479" algn="l"/>
                <a:tab pos="3060639" algn="l"/>
              </a:tabLst>
            </a:pPr>
            <a:r>
              <a:rPr lang="en-US" sz="1000" dirty="0">
                <a:latin typeface="Arial" pitchFamily="34" charset="0"/>
                <a:cs typeface="Arial" pitchFamily="34" charset="0"/>
              </a:rPr>
              <a:t>     public static void main(String args[]) {</a:t>
            </a:r>
          </a:p>
          <a:p>
            <a:pPr lvl="1">
              <a:tabLst>
                <a:tab pos="765160" algn="l"/>
                <a:tab pos="1530319" algn="l"/>
                <a:tab pos="2295479" algn="l"/>
                <a:tab pos="3060639" algn="l"/>
              </a:tabLst>
            </a:pPr>
            <a:r>
              <a:rPr lang="en-US" sz="1000" dirty="0">
                <a:latin typeface="Arial" pitchFamily="34" charset="0"/>
                <a:cs typeface="Arial" pitchFamily="34" charset="0"/>
              </a:rPr>
              <a:t>           try {</a:t>
            </a:r>
          </a:p>
          <a:p>
            <a:pPr lvl="1">
              <a:tabLst>
                <a:tab pos="765160" algn="l"/>
                <a:tab pos="1530319" algn="l"/>
                <a:tab pos="2295479" algn="l"/>
                <a:tab pos="3060639" algn="l"/>
              </a:tabLst>
            </a:pPr>
            <a:r>
              <a:rPr lang="en-US" sz="1000" dirty="0">
                <a:latin typeface="Arial" pitchFamily="34" charset="0"/>
                <a:cs typeface="Arial" pitchFamily="34" charset="0"/>
              </a:rPr>
              <a:t>                </a:t>
            </a:r>
            <a:r>
              <a:rPr lang="en-US" sz="1000" dirty="0" err="1">
                <a:latin typeface="Arial" pitchFamily="34" charset="0"/>
                <a:cs typeface="Arial" pitchFamily="34" charset="0"/>
              </a:rPr>
              <a:t>emp</a:t>
            </a:r>
            <a:r>
              <a:rPr lang="en-US" sz="1000" dirty="0">
                <a:latin typeface="Arial" pitchFamily="34" charset="0"/>
                <a:cs typeface="Arial" pitchFamily="34" charset="0"/>
              </a:rPr>
              <a:t> e=new </a:t>
            </a:r>
            <a:r>
              <a:rPr lang="en-US" sz="1000" dirty="0" err="1">
                <a:latin typeface="Arial" pitchFamily="34" charset="0"/>
                <a:cs typeface="Arial" pitchFamily="34" charset="0"/>
              </a:rPr>
              <a:t>emp</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                </a:t>
            </a:r>
            <a:r>
              <a:rPr lang="en-US" sz="1000" dirty="0" err="1">
                <a:latin typeface="Arial" pitchFamily="34" charset="0"/>
                <a:cs typeface="Arial" pitchFamily="34" charset="0"/>
              </a:rPr>
              <a:t>e.getDetails</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           }catch (</a:t>
            </a:r>
            <a:r>
              <a:rPr lang="en-US" sz="1000" dirty="0" err="1">
                <a:latin typeface="Arial" pitchFamily="34" charset="0"/>
                <a:cs typeface="Arial" pitchFamily="34" charset="0"/>
              </a:rPr>
              <a:t>AgeException</a:t>
            </a:r>
            <a:r>
              <a:rPr lang="en-US" sz="1000" dirty="0">
                <a:latin typeface="Arial" pitchFamily="34" charset="0"/>
                <a:cs typeface="Arial" pitchFamily="34" charset="0"/>
              </a:rPr>
              <a:t> e) {</a:t>
            </a:r>
          </a:p>
          <a:p>
            <a:pPr lvl="1">
              <a:tabLst>
                <a:tab pos="765160" algn="l"/>
                <a:tab pos="1530319" algn="l"/>
                <a:tab pos="2295479" algn="l"/>
                <a:tab pos="3060639" algn="l"/>
              </a:tabLst>
            </a:pPr>
            <a:r>
              <a:rPr lang="en-US" sz="1000" dirty="0">
                <a:latin typeface="Arial" pitchFamily="34" charset="0"/>
                <a:cs typeface="Arial" pitchFamily="34" charset="0"/>
              </a:rPr>
              <a:t>                 System.out.println( e); } </a:t>
            </a:r>
          </a:p>
          <a:p>
            <a:pPr lvl="1">
              <a:tabLst>
                <a:tab pos="765160" algn="l"/>
                <a:tab pos="1530319" algn="l"/>
                <a:tab pos="2295479" algn="l"/>
                <a:tab pos="3060639" algn="l"/>
              </a:tabLst>
            </a:pPr>
            <a:r>
              <a:rPr lang="en-US" sz="1000" dirty="0">
                <a:latin typeface="Arial" pitchFamily="34" charset="0"/>
                <a:cs typeface="Arial" pitchFamily="34" charset="0"/>
              </a:rPr>
              <a:t>}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2" name="AutoShape 4"/>
          <p:cNvSpPr>
            <a:spLocks noChangeArrowheads="1"/>
          </p:cNvSpPr>
          <p:nvPr/>
        </p:nvSpPr>
        <p:spPr bwMode="auto">
          <a:xfrm>
            <a:off x="2012432" y="4430944"/>
            <a:ext cx="4797802" cy="3280410"/>
          </a:xfrm>
          <a:prstGeom prst="roundRect">
            <a:avLst>
              <a:gd name="adj" fmla="val 7155"/>
            </a:avLst>
          </a:prstGeom>
          <a:noFill/>
          <a:ln w="9525" algn="ctr">
            <a:solidFill>
              <a:schemeClr val="tx1"/>
            </a:solidFill>
            <a:round/>
            <a:headEnd/>
            <a:tailEnd/>
          </a:ln>
          <a:effectLst/>
        </p:spPr>
        <p:txBody>
          <a:bodyPr wrap="none" lIns="95645" tIns="46983" rIns="95645" bIns="46983" anchor="ctr"/>
          <a:lstStyle/>
          <a:p>
            <a:pPr marL="313783" indent="-313783">
              <a:tabLst>
                <a:tab pos="765160" algn="l"/>
                <a:tab pos="1530319" algn="l"/>
                <a:tab pos="2295479" algn="l"/>
                <a:tab pos="3060639" algn="l"/>
              </a:tabLst>
            </a:pPr>
            <a:r>
              <a:rPr lang="en-US" sz="1000" dirty="0">
                <a:latin typeface="Arial" pitchFamily="34" charset="0"/>
                <a:cs typeface="Arial" pitchFamily="34" charset="0"/>
              </a:rPr>
              <a:t>class </a:t>
            </a:r>
            <a:r>
              <a:rPr lang="en-US" sz="1000" dirty="0" err="1">
                <a:latin typeface="Arial" pitchFamily="34" charset="0"/>
                <a:cs typeface="Arial" pitchFamily="34" charset="0"/>
              </a:rPr>
              <a:t>ApplicationException</a:t>
            </a:r>
            <a:r>
              <a:rPr lang="en-US" sz="1000" dirty="0">
                <a:latin typeface="Arial" pitchFamily="34" charset="0"/>
                <a:cs typeface="Arial" pitchFamily="34" charset="0"/>
              </a:rPr>
              <a:t> extends Exception {</a:t>
            </a:r>
          </a:p>
          <a:p>
            <a:pPr marL="313783" indent="-313783">
              <a:tabLst>
                <a:tab pos="765160" algn="l"/>
                <a:tab pos="1530319" algn="l"/>
                <a:tab pos="2295479" algn="l"/>
                <a:tab pos="3060639" algn="l"/>
              </a:tabLst>
            </a:pPr>
            <a:r>
              <a:rPr lang="en-US" sz="1000" dirty="0">
                <a:latin typeface="Arial" pitchFamily="34" charset="0"/>
                <a:cs typeface="Arial" pitchFamily="34" charset="0"/>
              </a:rPr>
              <a:t>       private </a:t>
            </a:r>
            <a:r>
              <a:rPr lang="en-US" sz="1000" dirty="0" err="1">
                <a:latin typeface="Arial" pitchFamily="34" charset="0"/>
                <a:cs typeface="Arial" pitchFamily="34" charset="0"/>
              </a:rPr>
              <a:t>int</a:t>
            </a:r>
            <a:r>
              <a:rPr lang="en-US" sz="1000" dirty="0">
                <a:latin typeface="Arial" pitchFamily="34" charset="0"/>
                <a:cs typeface="Arial" pitchFamily="34" charset="0"/>
              </a:rPr>
              <a:t> detail;</a:t>
            </a:r>
          </a:p>
          <a:p>
            <a:pPr marL="313783" indent="-313783">
              <a:tabLst>
                <a:tab pos="765160" algn="l"/>
                <a:tab pos="1530319" algn="l"/>
                <a:tab pos="2295479" algn="l"/>
                <a:tab pos="3060639" algn="l"/>
              </a:tabLst>
            </a:pPr>
            <a:r>
              <a:rPr lang="en-US" sz="1000" dirty="0">
                <a:latin typeface="Arial" pitchFamily="34" charset="0"/>
                <a:cs typeface="Arial" pitchFamily="34" charset="0"/>
              </a:rPr>
              <a:t>       </a:t>
            </a:r>
            <a:r>
              <a:rPr lang="en-US" sz="1000" dirty="0" err="1">
                <a:latin typeface="Arial" pitchFamily="34" charset="0"/>
                <a:cs typeface="Arial" pitchFamily="34" charset="0"/>
              </a:rPr>
              <a:t>ApplicationException</a:t>
            </a:r>
            <a:r>
              <a:rPr lang="en-US" sz="1000" dirty="0">
                <a:latin typeface="Arial" pitchFamily="34" charset="0"/>
                <a:cs typeface="Arial" pitchFamily="34" charset="0"/>
              </a:rPr>
              <a:t>(</a:t>
            </a:r>
            <a:r>
              <a:rPr lang="en-US" sz="1000" dirty="0" err="1">
                <a:latin typeface="Arial" pitchFamily="34" charset="0"/>
                <a:cs typeface="Arial" pitchFamily="34" charset="0"/>
              </a:rPr>
              <a:t>int</a:t>
            </a:r>
            <a:r>
              <a:rPr lang="en-US" sz="1000" dirty="0">
                <a:latin typeface="Arial" pitchFamily="34" charset="0"/>
                <a:cs typeface="Arial" pitchFamily="34" charset="0"/>
              </a:rPr>
              <a:t> a) { detail = a;   }</a:t>
            </a:r>
          </a:p>
          <a:p>
            <a:pPr marL="313783" indent="-313783">
              <a:tabLst>
                <a:tab pos="765160" algn="l"/>
                <a:tab pos="1530319" algn="l"/>
                <a:tab pos="2295479" algn="l"/>
                <a:tab pos="3060639" algn="l"/>
              </a:tabLst>
            </a:pPr>
            <a:r>
              <a:rPr lang="en-US" sz="1000" dirty="0">
                <a:latin typeface="Arial" pitchFamily="34" charset="0"/>
                <a:cs typeface="Arial" pitchFamily="34" charset="0"/>
              </a:rPr>
              <a:t>       </a:t>
            </a:r>
            <a:r>
              <a:rPr lang="en-US" sz="1000" dirty="0" err="1">
                <a:latin typeface="Arial" pitchFamily="34" charset="0"/>
                <a:cs typeface="Arial" pitchFamily="34" charset="0"/>
              </a:rPr>
              <a:t>ApplicationException</a:t>
            </a:r>
            <a:r>
              <a:rPr lang="en-US" sz="1000" dirty="0">
                <a:latin typeface="Arial" pitchFamily="34" charset="0"/>
                <a:cs typeface="Arial" pitchFamily="34" charset="0"/>
              </a:rPr>
              <a:t>(String args) { super(args);  }</a:t>
            </a:r>
          </a:p>
          <a:p>
            <a:pPr marL="313783" indent="-313783">
              <a:tabLst>
                <a:tab pos="765160" algn="l"/>
                <a:tab pos="1530319" algn="l"/>
                <a:tab pos="2295479" algn="l"/>
                <a:tab pos="3060639" algn="l"/>
              </a:tabLst>
            </a:pPr>
            <a:r>
              <a:rPr lang="en-US" sz="1000" dirty="0">
                <a:latin typeface="Arial" pitchFamily="34" charset="0"/>
                <a:cs typeface="Arial" pitchFamily="34" charset="0"/>
              </a:rPr>
              <a:t>       public String </a:t>
            </a:r>
            <a:r>
              <a:rPr lang="en-US" sz="1000" dirty="0" err="1">
                <a:latin typeface="Arial" pitchFamily="34" charset="0"/>
                <a:cs typeface="Arial" pitchFamily="34" charset="0"/>
              </a:rPr>
              <a:t>toString</a:t>
            </a:r>
            <a:r>
              <a:rPr lang="en-US" sz="1000" dirty="0">
                <a:latin typeface="Arial" pitchFamily="34" charset="0"/>
                <a:cs typeface="Arial" pitchFamily="34" charset="0"/>
              </a:rPr>
              <a:t>() {return "</a:t>
            </a:r>
            <a:r>
              <a:rPr lang="en-US" sz="1000" dirty="0" err="1">
                <a:latin typeface="Arial" pitchFamily="34" charset="0"/>
                <a:cs typeface="Arial" pitchFamily="34" charset="0"/>
              </a:rPr>
              <a:t>ApplicationException</a:t>
            </a:r>
            <a:r>
              <a:rPr lang="en-US" sz="1000" dirty="0">
                <a:latin typeface="Arial" pitchFamily="34" charset="0"/>
                <a:cs typeface="Arial" pitchFamily="34" charset="0"/>
              </a:rPr>
              <a:t>["+detail+"]"; }</a:t>
            </a:r>
          </a:p>
          <a:p>
            <a:pPr marL="313783" indent="-313783">
              <a:tabLst>
                <a:tab pos="765160" algn="l"/>
                <a:tab pos="1530319" algn="l"/>
                <a:tab pos="2295479" algn="l"/>
                <a:tab pos="3060639" algn="l"/>
              </a:tabLst>
            </a:pPr>
            <a:r>
              <a:rPr lang="en-US" sz="1000" dirty="0">
                <a:latin typeface="Arial" pitchFamily="34" charset="0"/>
                <a:cs typeface="Arial" pitchFamily="34" charset="0"/>
              </a:rPr>
              <a:t> }</a:t>
            </a:r>
          </a:p>
          <a:p>
            <a:pPr marL="313783" indent="-313783">
              <a:tabLst>
                <a:tab pos="765160" algn="l"/>
                <a:tab pos="1530319" algn="l"/>
                <a:tab pos="2295479" algn="l"/>
                <a:tab pos="3060639" algn="l"/>
              </a:tabLst>
            </a:pPr>
            <a:r>
              <a:rPr lang="en-US" sz="1000" dirty="0">
                <a:latin typeface="Arial" pitchFamily="34" charset="0"/>
                <a:cs typeface="Arial" pitchFamily="34" charset="0"/>
              </a:rPr>
              <a:t> class </a:t>
            </a:r>
            <a:r>
              <a:rPr lang="en-US" sz="1000" dirty="0" err="1">
                <a:latin typeface="Arial" pitchFamily="34" charset="0"/>
                <a:cs typeface="Arial" pitchFamily="34" charset="0"/>
              </a:rPr>
              <a:t>UserException</a:t>
            </a:r>
            <a:r>
              <a:rPr lang="en-US" sz="1000" dirty="0">
                <a:latin typeface="Arial" pitchFamily="34" charset="0"/>
                <a:cs typeface="Arial" pitchFamily="34" charset="0"/>
              </a:rPr>
              <a:t> {</a:t>
            </a:r>
          </a:p>
          <a:p>
            <a:pPr marL="313783" indent="-313783">
              <a:tabLst>
                <a:tab pos="765160" algn="l"/>
                <a:tab pos="1530319" algn="l"/>
                <a:tab pos="2295479" algn="l"/>
                <a:tab pos="3060639" algn="l"/>
              </a:tabLst>
            </a:pPr>
            <a:r>
              <a:rPr lang="en-US" sz="1000" dirty="0">
                <a:latin typeface="Arial" pitchFamily="34" charset="0"/>
                <a:cs typeface="Arial" pitchFamily="34" charset="0"/>
              </a:rPr>
              <a:t>     static void compute(</a:t>
            </a:r>
            <a:r>
              <a:rPr lang="en-US" sz="1000" dirty="0" err="1">
                <a:latin typeface="Arial" pitchFamily="34" charset="0"/>
                <a:cs typeface="Arial" pitchFamily="34" charset="0"/>
              </a:rPr>
              <a:t>int</a:t>
            </a:r>
            <a:r>
              <a:rPr lang="en-US" sz="1000" dirty="0">
                <a:latin typeface="Arial" pitchFamily="34" charset="0"/>
                <a:cs typeface="Arial" pitchFamily="34" charset="0"/>
              </a:rPr>
              <a:t> a) throws </a:t>
            </a:r>
            <a:r>
              <a:rPr lang="en-US" sz="1000" dirty="0" err="1">
                <a:latin typeface="Arial" pitchFamily="34" charset="0"/>
                <a:cs typeface="Arial" pitchFamily="34" charset="0"/>
              </a:rPr>
              <a:t>ApplicationException</a:t>
            </a:r>
            <a:r>
              <a:rPr lang="en-US" sz="1000" dirty="0">
                <a:latin typeface="Arial" pitchFamily="34" charset="0"/>
                <a:cs typeface="Arial" pitchFamily="34" charset="0"/>
              </a:rPr>
              <a:t> {</a:t>
            </a:r>
          </a:p>
          <a:p>
            <a:pPr marL="313783" indent="-313783">
              <a:tabLst>
                <a:tab pos="765160" algn="l"/>
                <a:tab pos="1530319" algn="l"/>
                <a:tab pos="2295479" algn="l"/>
                <a:tab pos="3060639" algn="l"/>
              </a:tabLst>
            </a:pPr>
            <a:r>
              <a:rPr lang="en-US" sz="1000" dirty="0">
                <a:latin typeface="Arial" pitchFamily="34" charset="0"/>
                <a:cs typeface="Arial" pitchFamily="34" charset="0"/>
              </a:rPr>
              <a:t>	   System.out.println("called compute("+a+")");</a:t>
            </a:r>
          </a:p>
          <a:p>
            <a:pPr marL="313783" indent="-313783">
              <a:tabLst>
                <a:tab pos="765160" algn="l"/>
                <a:tab pos="1530319" algn="l"/>
                <a:tab pos="2295479" algn="l"/>
                <a:tab pos="3060639" algn="l"/>
              </a:tabLst>
            </a:pPr>
            <a:r>
              <a:rPr lang="en-US" sz="1000" dirty="0">
                <a:latin typeface="Arial" pitchFamily="34" charset="0"/>
                <a:cs typeface="Arial" pitchFamily="34" charset="0"/>
              </a:rPr>
              <a:t>	   if (a&gt;10)  </a:t>
            </a:r>
            <a:r>
              <a:rPr lang="en-US" sz="1000" b="1" dirty="0">
                <a:latin typeface="Arial" pitchFamily="34" charset="0"/>
                <a:cs typeface="Arial" pitchFamily="34" charset="0"/>
              </a:rPr>
              <a:t>throw</a:t>
            </a:r>
            <a:r>
              <a:rPr lang="en-US" sz="1000" dirty="0">
                <a:latin typeface="Arial" pitchFamily="34" charset="0"/>
                <a:cs typeface="Arial" pitchFamily="34" charset="0"/>
              </a:rPr>
              <a:t> </a:t>
            </a:r>
            <a:r>
              <a:rPr lang="en-US" sz="1000" b="1" dirty="0">
                <a:latin typeface="Arial" pitchFamily="34" charset="0"/>
                <a:cs typeface="Arial" pitchFamily="34" charset="0"/>
              </a:rPr>
              <a:t>new </a:t>
            </a:r>
            <a:r>
              <a:rPr lang="en-US" sz="1000" b="1" dirty="0" err="1">
                <a:latin typeface="Arial" pitchFamily="34" charset="0"/>
                <a:cs typeface="Arial" pitchFamily="34" charset="0"/>
              </a:rPr>
              <a:t>ApplicationException</a:t>
            </a:r>
            <a:r>
              <a:rPr lang="en-US" sz="1000" b="1" dirty="0">
                <a:latin typeface="Arial" pitchFamily="34" charset="0"/>
                <a:cs typeface="Arial" pitchFamily="34" charset="0"/>
              </a:rPr>
              <a:t>(a);</a:t>
            </a:r>
          </a:p>
          <a:p>
            <a:pPr marL="313783" indent="-313783">
              <a:tabLst>
                <a:tab pos="765160" algn="l"/>
                <a:tab pos="1530319" algn="l"/>
                <a:tab pos="2295479" algn="l"/>
                <a:tab pos="3060639" algn="l"/>
              </a:tabLst>
            </a:pPr>
            <a:r>
              <a:rPr lang="en-US" sz="1000" dirty="0">
                <a:latin typeface="Arial" pitchFamily="34" charset="0"/>
                <a:cs typeface="Arial" pitchFamily="34" charset="0"/>
              </a:rPr>
              <a:t>	   System.out.println("Normal Exit");</a:t>
            </a:r>
          </a:p>
          <a:p>
            <a:pPr marL="313783" indent="-313783">
              <a:tabLst>
                <a:tab pos="765160" algn="l"/>
                <a:tab pos="1530319" algn="l"/>
                <a:tab pos="2295479" algn="l"/>
                <a:tab pos="3060639" algn="l"/>
              </a:tabLst>
            </a:pPr>
            <a:r>
              <a:rPr lang="en-US" sz="1000" dirty="0">
                <a:latin typeface="Arial" pitchFamily="34" charset="0"/>
                <a:cs typeface="Arial" pitchFamily="34" charset="0"/>
              </a:rPr>
              <a:t>      }</a:t>
            </a:r>
          </a:p>
          <a:p>
            <a:pPr marL="313783" indent="-313783">
              <a:tabLst>
                <a:tab pos="765160" algn="l"/>
                <a:tab pos="1530319" algn="l"/>
                <a:tab pos="2295479" algn="l"/>
                <a:tab pos="3060639" algn="l"/>
              </a:tabLst>
            </a:pPr>
            <a:r>
              <a:rPr lang="en-US" sz="1000" dirty="0">
                <a:latin typeface="Arial" pitchFamily="34" charset="0"/>
                <a:cs typeface="Arial" pitchFamily="34" charset="0"/>
              </a:rPr>
              <a:t>     public static void main(String </a:t>
            </a:r>
            <a:r>
              <a:rPr lang="en-US" sz="1000" dirty="0" err="1">
                <a:latin typeface="Arial" pitchFamily="34" charset="0"/>
                <a:cs typeface="Arial" pitchFamily="34" charset="0"/>
              </a:rPr>
              <a:t>arg</a:t>
            </a:r>
            <a:r>
              <a:rPr lang="en-US" sz="1000" dirty="0">
                <a:latin typeface="Arial" pitchFamily="34" charset="0"/>
                <a:cs typeface="Arial" pitchFamily="34" charset="0"/>
              </a:rPr>
              <a:t>[]) {</a:t>
            </a:r>
          </a:p>
          <a:p>
            <a:pPr marL="313783" indent="-313783">
              <a:tabLst>
                <a:tab pos="765160" algn="l"/>
                <a:tab pos="1530319" algn="l"/>
                <a:tab pos="2295479" algn="l"/>
                <a:tab pos="3060639" algn="l"/>
              </a:tabLst>
            </a:pPr>
            <a:r>
              <a:rPr lang="en-US" sz="1000" dirty="0">
                <a:latin typeface="Arial" pitchFamily="34" charset="0"/>
                <a:cs typeface="Arial" pitchFamily="34" charset="0"/>
              </a:rPr>
              <a:t>	try {</a:t>
            </a:r>
          </a:p>
          <a:p>
            <a:pPr marL="313783" indent="-313783">
              <a:tabLst>
                <a:tab pos="765160" algn="l"/>
                <a:tab pos="1530319" algn="l"/>
                <a:tab pos="2295479" algn="l"/>
                <a:tab pos="3060639" algn="l"/>
              </a:tabLst>
            </a:pPr>
            <a:r>
              <a:rPr lang="en-US" sz="1000" dirty="0">
                <a:latin typeface="Arial" pitchFamily="34" charset="0"/>
                <a:cs typeface="Arial" pitchFamily="34" charset="0"/>
              </a:rPr>
              <a:t>	      compute(1);</a:t>
            </a:r>
          </a:p>
          <a:p>
            <a:pPr marL="313783" indent="-313783">
              <a:tabLst>
                <a:tab pos="765160" algn="l"/>
                <a:tab pos="1530319" algn="l"/>
                <a:tab pos="2295479" algn="l"/>
                <a:tab pos="3060639" algn="l"/>
              </a:tabLst>
            </a:pPr>
            <a:r>
              <a:rPr lang="en-US" sz="1000" dirty="0">
                <a:latin typeface="Arial" pitchFamily="34" charset="0"/>
                <a:cs typeface="Arial" pitchFamily="34" charset="0"/>
              </a:rPr>
              <a:t>	      compute(20);</a:t>
            </a:r>
          </a:p>
          <a:p>
            <a:pPr marL="313783" indent="-313783">
              <a:tabLst>
                <a:tab pos="765160" algn="l"/>
                <a:tab pos="1530319" algn="l"/>
                <a:tab pos="2295479" algn="l"/>
                <a:tab pos="3060639" algn="l"/>
              </a:tabLst>
            </a:pPr>
            <a:r>
              <a:rPr lang="en-US" sz="1000" dirty="0">
                <a:latin typeface="Arial" pitchFamily="34" charset="0"/>
                <a:cs typeface="Arial" pitchFamily="34" charset="0"/>
              </a:rPr>
              <a:t>	} catch (</a:t>
            </a:r>
            <a:r>
              <a:rPr lang="en-US" sz="1000" dirty="0" err="1">
                <a:latin typeface="Arial" pitchFamily="34" charset="0"/>
                <a:cs typeface="Arial" pitchFamily="34" charset="0"/>
              </a:rPr>
              <a:t>ApplicationException</a:t>
            </a:r>
            <a:r>
              <a:rPr lang="en-US" sz="1000" dirty="0">
                <a:latin typeface="Arial" pitchFamily="34" charset="0"/>
                <a:cs typeface="Arial" pitchFamily="34" charset="0"/>
              </a:rPr>
              <a:t> e) { System.out.println("caught  "+e); }</a:t>
            </a:r>
          </a:p>
          <a:p>
            <a:pPr marL="313783" indent="-313783">
              <a:tabLst>
                <a:tab pos="765160" algn="l"/>
                <a:tab pos="1530319" algn="l"/>
                <a:tab pos="2295479" algn="l"/>
                <a:tab pos="3060639" algn="l"/>
              </a:tabLst>
            </a:pPr>
            <a:r>
              <a:rPr lang="en-US" sz="1000" dirty="0">
                <a:latin typeface="Arial" pitchFamily="34" charset="0"/>
                <a:cs typeface="Arial" pitchFamily="34" charset="0"/>
              </a:rPr>
              <a:t>	}  </a:t>
            </a:r>
          </a:p>
          <a:p>
            <a:pPr marL="313783" indent="-313783">
              <a:tabLst>
                <a:tab pos="765160" algn="l"/>
                <a:tab pos="1530319" algn="l"/>
                <a:tab pos="2295479" algn="l"/>
                <a:tab pos="3060639" algn="l"/>
              </a:tabLst>
            </a:pPr>
            <a:r>
              <a:rPr lang="en-US" sz="1000" dirty="0">
                <a:latin typeface="Arial" pitchFamily="34" charset="0"/>
                <a:cs typeface="Arial" pitchFamily="34" charset="0"/>
              </a:rPr>
              <a:t>}</a:t>
            </a:r>
          </a:p>
        </p:txBody>
      </p:sp>
      <p:sp>
        <p:nvSpPr>
          <p:cNvPr id="370693" name="Rectangle 5"/>
          <p:cNvSpPr>
            <a:spLocks noChangeArrowheads="1"/>
          </p:cNvSpPr>
          <p:nvPr/>
        </p:nvSpPr>
        <p:spPr bwMode="auto">
          <a:xfrm>
            <a:off x="2085519" y="7801682"/>
            <a:ext cx="3495040" cy="864325"/>
          </a:xfrm>
          <a:prstGeom prst="rect">
            <a:avLst/>
          </a:prstGeom>
          <a:noFill/>
          <a:ln w="9525" algn="ctr">
            <a:solidFill>
              <a:schemeClr val="tx1"/>
            </a:solidFill>
            <a:miter lim="800000"/>
            <a:headEnd/>
            <a:tailEnd/>
          </a:ln>
          <a:effectLst/>
        </p:spPr>
        <p:txBody>
          <a:bodyPr lIns="95645" tIns="46983" rIns="95645" bIns="46983">
            <a:spAutoFit/>
          </a:bodyPr>
          <a:lstStyle/>
          <a:p>
            <a:pPr marL="313783" indent="-313783">
              <a:tabLst>
                <a:tab pos="765160" algn="l"/>
                <a:tab pos="1530319" algn="l"/>
                <a:tab pos="2295479" algn="l"/>
                <a:tab pos="3060639" algn="l"/>
              </a:tabLst>
            </a:pPr>
            <a:r>
              <a:rPr lang="en-US" sz="1000" u="sng" dirty="0">
                <a:latin typeface="Arial" pitchFamily="34" charset="0"/>
                <a:cs typeface="Arial" pitchFamily="34" charset="0"/>
              </a:rPr>
              <a:t>Output:</a:t>
            </a:r>
          </a:p>
          <a:p>
            <a:pPr marL="313783" indent="-313783">
              <a:tabLst>
                <a:tab pos="765160" algn="l"/>
                <a:tab pos="1530319" algn="l"/>
                <a:tab pos="2295479" algn="l"/>
                <a:tab pos="3060639" algn="l"/>
              </a:tabLst>
            </a:pPr>
            <a:r>
              <a:rPr lang="en-US" sz="1000" dirty="0">
                <a:latin typeface="Arial" pitchFamily="34" charset="0"/>
                <a:cs typeface="Arial" pitchFamily="34" charset="0"/>
              </a:rPr>
              <a:t>called compute(1)</a:t>
            </a:r>
          </a:p>
          <a:p>
            <a:pPr marL="313783" indent="-313783">
              <a:tabLst>
                <a:tab pos="765160" algn="l"/>
                <a:tab pos="1530319" algn="l"/>
                <a:tab pos="2295479" algn="l"/>
                <a:tab pos="3060639" algn="l"/>
              </a:tabLst>
            </a:pPr>
            <a:r>
              <a:rPr lang="en-US" sz="1000" dirty="0">
                <a:latin typeface="Arial" pitchFamily="34" charset="0"/>
                <a:cs typeface="Arial" pitchFamily="34" charset="0"/>
              </a:rPr>
              <a:t>Normal Exit</a:t>
            </a:r>
          </a:p>
          <a:p>
            <a:pPr marL="313783" indent="-313783">
              <a:tabLst>
                <a:tab pos="765160" algn="l"/>
                <a:tab pos="1530319" algn="l"/>
                <a:tab pos="2295479" algn="l"/>
                <a:tab pos="3060639" algn="l"/>
              </a:tabLst>
            </a:pPr>
            <a:r>
              <a:rPr lang="en-US" sz="1000" dirty="0">
                <a:latin typeface="Arial" pitchFamily="34" charset="0"/>
                <a:cs typeface="Arial" pitchFamily="34" charset="0"/>
              </a:rPr>
              <a:t>called compute(20)</a:t>
            </a:r>
          </a:p>
          <a:p>
            <a:pPr marL="313783" indent="-313783">
              <a:tabLst>
                <a:tab pos="765160" algn="l"/>
                <a:tab pos="1530319" algn="l"/>
                <a:tab pos="2295479" algn="l"/>
                <a:tab pos="3060639" algn="l"/>
              </a:tabLst>
            </a:pPr>
            <a:r>
              <a:rPr lang="en-US" sz="1000" dirty="0">
                <a:latin typeface="Arial" pitchFamily="34" charset="0"/>
                <a:cs typeface="Arial" pitchFamily="34" charset="0"/>
              </a:rPr>
              <a:t>caught  </a:t>
            </a:r>
            <a:r>
              <a:rPr lang="en-US" sz="1000" dirty="0" err="1">
                <a:latin typeface="Arial" pitchFamily="34" charset="0"/>
                <a:cs typeface="Arial" pitchFamily="34" charset="0"/>
              </a:rPr>
              <a:t>ApplicationException</a:t>
            </a:r>
            <a:r>
              <a:rPr lang="en-US" sz="1000" dirty="0">
                <a:latin typeface="Arial" pitchFamily="34" charset="0"/>
                <a:cs typeface="Arial" pitchFamily="34" charset="0"/>
              </a:rPr>
              <a:t>[20]</a:t>
            </a:r>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12950"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1" name="Rectangle 3"/>
          <p:cNvSpPr>
            <a:spLocks noGrp="1" noChangeArrowheads="1"/>
          </p:cNvSpPr>
          <p:nvPr>
            <p:ph type="body" idx="1"/>
          </p:nvPr>
        </p:nvSpPr>
        <p:spPr/>
        <p:txBody>
          <a:bodyPr/>
          <a:lstStyle/>
          <a:p>
            <a:r>
              <a:rPr lang="en-US" dirty="0" smtClean="0"/>
              <a:t>The Best Practices: </a:t>
            </a:r>
          </a:p>
          <a:p>
            <a:r>
              <a:rPr lang="en-US" dirty="0" smtClean="0"/>
              <a:t>Avoid empty catch blocks: </a:t>
            </a:r>
          </a:p>
          <a:p>
            <a:r>
              <a:rPr lang="en-US" dirty="0" smtClean="0"/>
              <a:t>     Most contend that it is usually not preferable to have an empty catch block. When the exception occurs, nothing happens, and the program fails for unknown reasons. </a:t>
            </a:r>
          </a:p>
          <a:p>
            <a:r>
              <a:rPr lang="en-US" dirty="0" smtClean="0"/>
              <a:t>      For example, if a problem with user input is detected and an exception is thrown as a result, then merely informing the user of the problem might be all that is required. For example, a message might read : Age must be in range 0..120</a:t>
            </a:r>
          </a:p>
          <a:p>
            <a:endParaRPr lang="en-US" dirty="0" smtClean="0"/>
          </a:p>
          <a:p>
            <a:r>
              <a:rPr lang="en-US" dirty="0" smtClean="0"/>
              <a:t>Avoid throwing and catching generic exception class:</a:t>
            </a:r>
          </a:p>
          <a:p>
            <a:r>
              <a:rPr lang="en-US" dirty="0" smtClean="0"/>
              <a:t>      If the exception is known then, catch a specific exception class.</a:t>
            </a:r>
          </a:p>
          <a:p>
            <a:r>
              <a:rPr lang="en-US" dirty="0" smtClean="0"/>
              <a:t>      In the Throws clause of a method header, be as specific as possible. Do not group together related exceptions in a generic exception class - that would represent a loss of possibly important information.</a:t>
            </a:r>
          </a:p>
          <a:p>
            <a:endParaRPr lang="en-US" dirty="0" smtClean="0"/>
          </a:p>
          <a:p>
            <a:r>
              <a:rPr lang="en-US" dirty="0" smtClean="0"/>
              <a:t>Use the finally block to release the resources like a database connection, closing a file or socket connection, and others. </a:t>
            </a:r>
          </a:p>
          <a:p>
            <a:r>
              <a:rPr lang="en-US" dirty="0" smtClean="0"/>
              <a:t>      This prevents resource leaks even if an exception occurs. The Finally block always execute irrespective of whether exception is thrown or not.</a:t>
            </a:r>
          </a:p>
          <a:p>
            <a:endParaRPr lang="en-US" dirty="0"/>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9" name="Rectangle 3"/>
          <p:cNvSpPr>
            <a:spLocks noGrp="1" noChangeArrowheads="1"/>
          </p:cNvSpPr>
          <p:nvPr>
            <p:ph type="body" idx="1"/>
          </p:nvPr>
        </p:nvSpPr>
        <p:spPr/>
        <p:txBody>
          <a:bodyPr/>
          <a:lstStyle/>
          <a:p>
            <a:r>
              <a:rPr lang="en-US" dirty="0" smtClean="0"/>
              <a:t>Best Practices:</a:t>
            </a:r>
          </a:p>
          <a:p>
            <a:endParaRPr lang="en-US" dirty="0" smtClean="0"/>
          </a:p>
          <a:p>
            <a:r>
              <a:rPr lang="en-US" dirty="0" smtClean="0"/>
              <a:t>Avoid Throwing Unnecessary Exceptions: Creating and throwing an exception is a time-consuming process, so you should avoid throwing exceptions when it's not necessary to do so. For example, you might define a method such as the one shown here that returns an object from a list until there are no more in the list. If the method is invoked when there are no objects remaining in the list, a </a:t>
            </a:r>
            <a:r>
              <a:rPr lang="en-US" dirty="0" err="1" smtClean="0"/>
              <a:t>NoMoreObjectsException</a:t>
            </a:r>
            <a:r>
              <a:rPr lang="en-US" dirty="0" smtClean="0"/>
              <a:t> is thrown: </a:t>
            </a:r>
          </a:p>
          <a:p>
            <a:r>
              <a:rPr lang="en-US" dirty="0" smtClean="0"/>
              <a:t/>
            </a:r>
            <a:br>
              <a:rPr lang="en-US" dirty="0" smtClean="0"/>
            </a:br>
            <a:endParaRPr lang="en-US" dirty="0" smtClean="0"/>
          </a:p>
          <a:p>
            <a:pPr lvl="1"/>
            <a:r>
              <a:rPr lang="en-US" dirty="0" smtClean="0"/>
              <a:t>public Object </a:t>
            </a:r>
            <a:r>
              <a:rPr lang="en-US" dirty="0" err="1" smtClean="0"/>
              <a:t>getNextObject</a:t>
            </a:r>
            <a:r>
              <a:rPr lang="en-US" dirty="0" smtClean="0"/>
              <a:t>() throws </a:t>
            </a:r>
            <a:r>
              <a:rPr lang="en-US" dirty="0" err="1" smtClean="0"/>
              <a:t>NoMoreObjectsException</a:t>
            </a:r>
            <a:r>
              <a:rPr lang="en-US" dirty="0" smtClean="0"/>
              <a:t> {</a:t>
            </a:r>
            <a:br>
              <a:rPr lang="en-US" dirty="0" smtClean="0"/>
            </a:br>
            <a:r>
              <a:rPr lang="en-US" dirty="0" smtClean="0"/>
              <a:t>  // ...</a:t>
            </a:r>
            <a:br>
              <a:rPr lang="en-US" dirty="0" smtClean="0"/>
            </a:br>
            <a:r>
              <a:rPr lang="en-US" dirty="0" smtClean="0"/>
              <a:t>}</a:t>
            </a:r>
            <a:br>
              <a:rPr lang="en-US" dirty="0" smtClean="0"/>
            </a:br>
            <a:endParaRPr lang="en-US" dirty="0" smtClean="0"/>
          </a:p>
          <a:p>
            <a:pPr lvl="1"/>
            <a:endParaRPr lang="en-US" dirty="0" smtClean="0"/>
          </a:p>
          <a:p>
            <a:r>
              <a:rPr lang="en-US" dirty="0" smtClean="0"/>
              <a:t>      Instead of throwing a </a:t>
            </a:r>
            <a:r>
              <a:rPr lang="en-US" dirty="0" err="1" smtClean="0"/>
              <a:t>NoMoreObjectsException</a:t>
            </a:r>
            <a:r>
              <a:rPr lang="en-US" dirty="0" smtClean="0"/>
              <a:t> when there are no objects remaining in the list, you might change this method so that it returns a null value, which will allow your code to execute more quickly when that occurs.</a:t>
            </a:r>
            <a:br>
              <a:rPr lang="en-US" dirty="0" smtClean="0"/>
            </a:br>
            <a:endParaRPr lang="en-US" dirty="0" smtClean="0"/>
          </a:p>
          <a:p>
            <a:r>
              <a:rPr lang="en-US" dirty="0" smtClean="0"/>
              <a:t>Finalize method is not reliable: Since the Garbage collector is JVM specific and it is not always sure when the garbage collector is invoked, it is thus not sure when the finalize method is executed. So, avoid releasing resources which are important and are to be referred again in the code using the finalize method.</a:t>
            </a:r>
          </a:p>
          <a:p>
            <a:endParaRPr lang="en-US" dirty="0" smtClean="0"/>
          </a:p>
          <a:p>
            <a:endParaRPr lang="en-US" dirty="0"/>
          </a:p>
        </p:txBody>
      </p:sp>
      <p:sp>
        <p:nvSpPr>
          <p:cNvPr id="326660" name="AutoShape 4"/>
          <p:cNvSpPr>
            <a:spLocks noChangeArrowheads="1"/>
          </p:cNvSpPr>
          <p:nvPr/>
        </p:nvSpPr>
        <p:spPr bwMode="auto">
          <a:xfrm>
            <a:off x="2398097" y="5926740"/>
            <a:ext cx="4356271" cy="606250"/>
          </a:xfrm>
          <a:prstGeom prst="roundRect">
            <a:avLst>
              <a:gd name="adj" fmla="val 16667"/>
            </a:avLst>
          </a:prstGeom>
          <a:noFill/>
          <a:ln w="9525" algn="ctr">
            <a:solidFill>
              <a:schemeClr val="tx1"/>
            </a:solidFill>
            <a:round/>
            <a:headEnd/>
            <a:tailEnd/>
          </a:ln>
          <a:effectLst/>
        </p:spPr>
        <p:txBody>
          <a:bodyPr wrap="none" lIns="95645" tIns="46983" rIns="95645" bIns="46983" anchor="ctr"/>
          <a:lstStyle/>
          <a:p>
            <a:endParaRPr lang="en-IN" dirty="0">
              <a:latin typeface="Arial" pitchFamily="34" charset="0"/>
              <a:cs typeface="Arial" pitchFamily="34" charset="0"/>
            </a:endParaRPr>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9" name="Rectangle 3"/>
          <p:cNvSpPr>
            <a:spLocks noGrp="1" noChangeArrowheads="1"/>
          </p:cNvSpPr>
          <p:nvPr>
            <p:ph type="body" idx="1"/>
          </p:nvPr>
        </p:nvSpPr>
        <p:spPr/>
        <p:txBody>
          <a:bodyPr/>
          <a:lstStyle/>
          <a:p>
            <a:r>
              <a:rPr lang="en-US" dirty="0" smtClean="0"/>
              <a:t>Best Practices:</a:t>
            </a:r>
          </a:p>
          <a:p>
            <a:r>
              <a:rPr lang="en-US" dirty="0" smtClean="0"/>
              <a:t>Always remember that exceptions thrown by </a:t>
            </a:r>
            <a:r>
              <a:rPr lang="en-US" dirty="0" err="1" smtClean="0"/>
              <a:t>finalizers</a:t>
            </a:r>
            <a:r>
              <a:rPr lang="en-US" dirty="0" smtClean="0"/>
              <a:t> are ignored.</a:t>
            </a:r>
          </a:p>
          <a:p>
            <a:endParaRPr lang="en-US" dirty="0" smtClean="0"/>
          </a:p>
          <a:p>
            <a:r>
              <a:rPr lang="en-US" dirty="0" smtClean="0"/>
              <a:t>While using method calls, always handle the exceptions in the method where they occur. Do not allow them to propagate to the calling method unless it is specifically required. It is efficient to handle them locally since allowing them to propagate to the calling method takes more execution time. </a:t>
            </a:r>
          </a:p>
          <a:p>
            <a:endParaRPr lang="en-US" dirty="0" smtClean="0"/>
          </a:p>
          <a:p>
            <a:r>
              <a:rPr lang="en-US" dirty="0" smtClean="0"/>
              <a:t>Do not use Exception handling in loops. It is better to place loops inside the try or catch block than vice versa.</a:t>
            </a:r>
          </a:p>
          <a:p>
            <a:endParaRPr lang="en-US" dirty="0" smtClean="0"/>
          </a:p>
          <a:p>
            <a:r>
              <a:rPr lang="en-US" dirty="0" smtClean="0"/>
              <a:t>Using Check or Uncheck Exception:</a:t>
            </a:r>
          </a:p>
          <a:p>
            <a:r>
              <a:rPr lang="en-US" dirty="0" smtClean="0"/>
              <a:t>      If the client can take some alternate action to recover from the exception, make it a checked exception. If the client cannot do anything useful, then make the exception unchecked. Being useful means, able to take steps to recover from the exception and not just log the exception. To summarize:</a:t>
            </a:r>
          </a:p>
          <a:p>
            <a:endParaRPr lang="en-US" dirty="0" smtClean="0"/>
          </a:p>
          <a:p>
            <a:endParaRPr lang="en-US" dirty="0" smtClean="0"/>
          </a:p>
          <a:p>
            <a:endParaRPr lang="en-US" dirty="0" smtClean="0"/>
          </a:p>
          <a:p>
            <a:endParaRPr lang="en-US" dirty="0"/>
          </a:p>
        </p:txBody>
      </p:sp>
      <p:graphicFrame>
        <p:nvGraphicFramePr>
          <p:cNvPr id="336948" name="Group 52"/>
          <p:cNvGraphicFramePr>
            <a:graphicFrameLocks noGrp="1"/>
          </p:cNvGraphicFramePr>
          <p:nvPr>
            <p:extLst>
              <p:ext uri="{D42A27DB-BD31-4B8C-83A1-F6EECF244321}">
                <p14:modId xmlns:p14="http://schemas.microsoft.com/office/powerpoint/2010/main" val="3926865555"/>
              </p:ext>
            </p:extLst>
          </p:nvPr>
        </p:nvGraphicFramePr>
        <p:xfrm>
          <a:off x="2154571" y="7147799"/>
          <a:ext cx="4502261" cy="1288161"/>
        </p:xfrm>
        <a:graphic>
          <a:graphicData uri="http://schemas.openxmlformats.org/drawingml/2006/table">
            <a:tbl>
              <a:tblPr/>
              <a:tblGrid>
                <a:gridCol w="2210165"/>
                <a:gridCol w="2292096"/>
              </a:tblGrid>
              <a:tr h="52539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Arial" pitchFamily="34" charset="0"/>
                          <a:cs typeface="Arial" pitchFamily="34" charset="0"/>
                        </a:rPr>
                        <a:t>Client's reaction when exception happens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96521" marR="96521" marT="46673" marB="4667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Arial" pitchFamily="34" charset="0"/>
                          <a:cs typeface="Arial" pitchFamily="34" charset="0"/>
                        </a:rPr>
                        <a:t>Exception type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pitchFamily="34" charset="0"/>
                          <a:cs typeface="Arial" pitchFamily="34" charset="0"/>
                        </a:rPr>
                        <a:t>				</a:t>
                      </a:r>
                    </a:p>
                  </a:txBody>
                  <a:tcPr marL="96521" marR="96521" marT="46673" marB="4667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3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cs typeface="Arial" pitchFamily="34" charset="0"/>
                        </a:rPr>
                        <a:t>1.Client code cannot do anything</a:t>
                      </a:r>
                    </a:p>
                  </a:txBody>
                  <a:tcPr marL="96521" marR="96521" marT="46673" marB="4667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pitchFamily="34" charset="0"/>
                          <a:cs typeface="Arial" pitchFamily="34" charset="0"/>
                        </a:rPr>
                        <a:t>1.Make it an unchecked exception</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96521" marR="96521" marT="46673" marB="4667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3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pitchFamily="34" charset="0"/>
                          <a:cs typeface="Arial" pitchFamily="34" charset="0"/>
                        </a:rPr>
                        <a:t>2.Client code will take some useful recovery</a:t>
                      </a:r>
                    </a:p>
                  </a:txBody>
                  <a:tcPr marL="96521" marR="96521" marT="46673" marB="4667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pitchFamily="34" charset="0"/>
                          <a:cs typeface="Arial" pitchFamily="34" charset="0"/>
                        </a:rPr>
                        <a:t>2. Make it a checked action based on information in exception</a:t>
                      </a:r>
                    </a:p>
                  </a:txBody>
                  <a:tcPr marL="96521" marR="96521" marT="46673" marB="4667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Grp="1" noChangeArrowheads="1"/>
          </p:cNvSpPr>
          <p:nvPr>
            <p:ph type="body" idx="1"/>
          </p:nvPr>
        </p:nvSpPr>
        <p:spPr/>
        <p:txBody>
          <a:bodyPr/>
          <a:lstStyle/>
          <a:p>
            <a:r>
              <a:rPr lang="en-US" smtClean="0"/>
              <a:t>Add the notes here.</a:t>
            </a:r>
            <a:endParaRPr lang="en-US" dirty="0"/>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12950"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Exception Handling: </a:t>
            </a:r>
          </a:p>
          <a:p>
            <a:r>
              <a:rPr lang="en-US" dirty="0" smtClean="0"/>
              <a:t>An exception is an event that occurs during the execution of a program that disrupts the normal flow of instructions. Exceptions are used as a way to report occurrence of some exceptional condition. Exception provides a means of communicating information about errors up through a chain of methods until one of them handles it.</a:t>
            </a:r>
          </a:p>
          <a:p>
            <a:r>
              <a:rPr lang="en-US" dirty="0" smtClean="0"/>
              <a:t>Note: Java exception handling is similar to the one used in C++.</a:t>
            </a:r>
          </a:p>
          <a:p>
            <a:endParaRPr lang="en-US" dirty="0" smtClean="0"/>
          </a:p>
          <a:p>
            <a:r>
              <a:rPr lang="en-US" dirty="0" smtClean="0"/>
              <a:t>The exception mechanism is built around the throw-and-catch paradigm. When an error occurs within a Java method, the method creates an exception object and hands it off to the runtime system. This process is known as throwing an exception. The exception object contains information about the exception, including its type and the state of the program when the error occurred. To catch an exception is to take appropriate action to deal with the exception. </a:t>
            </a:r>
          </a:p>
          <a:p>
            <a:r>
              <a:rPr lang="en-US" dirty="0" smtClean="0"/>
              <a:t>Java’s Exception handling mechanism is managed by five keywords: try, catch, throw, throws and finally. </a:t>
            </a:r>
          </a:p>
          <a:p>
            <a:endParaRPr lang="en-US" dirty="0"/>
          </a:p>
        </p:txBody>
      </p:sp>
      <p:sp>
        <p:nvSpPr>
          <p:cNvPr id="6" name="Slide Image Placeholder 5"/>
          <p:cNvSpPr>
            <a:spLocks noGrp="1" noRot="1" noChangeAspect="1"/>
          </p:cNvSpPr>
          <p:nvPr>
            <p:ph type="sldImg"/>
          </p:nvPr>
        </p:nvSpPr>
        <p:spPr>
          <a:xfrm>
            <a:off x="2012950"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Exception Handling (Contd.): </a:t>
            </a:r>
          </a:p>
          <a:p>
            <a:r>
              <a:rPr lang="en-US" dirty="0" smtClean="0"/>
              <a:t>Normally, the program code that you want to observe for exceptions is written in the try block. If an exception occurs within a try block, it is thrown. Your code can catch this exception (using the catch block), handle the situation gracefully and continue to be in a program. Any code, that absolutely must be executed, regardless of whether exception has occurred or not, can be put into finally block. </a:t>
            </a:r>
          </a:p>
          <a:p>
            <a:endParaRPr lang="en-US" dirty="0" smtClean="0"/>
          </a:p>
          <a:p>
            <a:r>
              <a:rPr lang="en-US" dirty="0" smtClean="0"/>
              <a:t>In the above code fragment, Exception1 and Exception2 are being caught. The default handler ultimately processes an exception that is not caught by your program. The default handler displays a string describing the exception, and prints a stack trace from the point at which the exception occurred.</a:t>
            </a:r>
          </a:p>
          <a:p>
            <a:endParaRPr lang="en-US" dirty="0" smtClean="0"/>
          </a:p>
          <a:p>
            <a:r>
              <a:rPr lang="en-US" dirty="0" smtClean="0"/>
              <a:t>.</a:t>
            </a:r>
          </a:p>
          <a:p>
            <a:endParaRPr lang="en-US" dirty="0"/>
          </a:p>
        </p:txBody>
      </p:sp>
      <p:sp>
        <p:nvSpPr>
          <p:cNvPr id="6" name="Slide Image Placeholder 5"/>
          <p:cNvSpPr>
            <a:spLocks noGrp="1" noRot="1" noChangeAspect="1"/>
          </p:cNvSpPr>
          <p:nvPr>
            <p:ph type="sldImg"/>
          </p:nvPr>
        </p:nvSpPr>
        <p:spPr>
          <a:xfrm>
            <a:off x="2012950"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The code throws a Exception:</a:t>
            </a:r>
          </a:p>
          <a:p>
            <a:r>
              <a:rPr lang="en-US" dirty="0" smtClean="0"/>
              <a:t>Exception in thread "main" </a:t>
            </a:r>
            <a:r>
              <a:rPr lang="en-US" dirty="0" err="1" smtClean="0"/>
              <a:t>java.lang.NullPointerException</a:t>
            </a:r>
            <a:endParaRPr lang="en-US" dirty="0" smtClean="0"/>
          </a:p>
          <a:p>
            <a:r>
              <a:rPr lang="en-US" dirty="0" smtClean="0"/>
              <a:t>        at </a:t>
            </a:r>
            <a:r>
              <a:rPr lang="en-US" dirty="0" err="1" smtClean="0"/>
              <a:t>DefaultDemo.main</a:t>
            </a:r>
            <a:r>
              <a:rPr lang="en-US" dirty="0" smtClean="0"/>
              <a:t>(DefaultDemo.java:5)</a:t>
            </a:r>
          </a:p>
          <a:p>
            <a:endParaRPr lang="en-US" dirty="0" smtClean="0"/>
          </a:p>
          <a:p>
            <a:r>
              <a:rPr lang="en-US" dirty="0" smtClean="0"/>
              <a:t>This is because the String Object is not created and is therefore Null. When methods are invoked on such referenced objects, a </a:t>
            </a:r>
            <a:r>
              <a:rPr lang="en-US" dirty="0" err="1" smtClean="0"/>
              <a:t>NullPointerException</a:t>
            </a:r>
            <a:r>
              <a:rPr lang="en-US" dirty="0" smtClean="0"/>
              <a:t> is thrown!</a:t>
            </a:r>
            <a:endParaRPr lang="en-US" dirty="0"/>
          </a:p>
        </p:txBody>
      </p:sp>
      <p:sp>
        <p:nvSpPr>
          <p:cNvPr id="6" name="Slide Image Placeholder 5"/>
          <p:cNvSpPr>
            <a:spLocks noGrp="1" noRot="1" noChangeAspect="1"/>
          </p:cNvSpPr>
          <p:nvPr>
            <p:ph type="sldImg"/>
          </p:nvPr>
        </p:nvSpPr>
        <p:spPr>
          <a:xfrm>
            <a:off x="2012950"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Advantages of Exceptions: </a:t>
            </a:r>
          </a:p>
          <a:p>
            <a:endParaRPr lang="en-US" dirty="0" smtClean="0"/>
          </a:p>
          <a:p>
            <a:r>
              <a:rPr lang="en-US" dirty="0" smtClean="0"/>
              <a:t>Exceptions provide the means to separate the details of what to do when something exceptional happens, which differs from the main logic of a program. Refer to the code snippet without Exception handling. At first glance, this function seems simple enough, but it ignores all the following potential errors.</a:t>
            </a:r>
          </a:p>
          <a:p>
            <a:endParaRPr lang="en-US" dirty="0" smtClean="0"/>
          </a:p>
          <a:p>
            <a:r>
              <a:rPr lang="en-US" dirty="0" smtClean="0"/>
              <a:t>What happens if the file can't be opened? </a:t>
            </a:r>
          </a:p>
          <a:p>
            <a:r>
              <a:rPr lang="en-US" dirty="0" smtClean="0"/>
              <a:t>What happens if the length of the file can't be determined?</a:t>
            </a:r>
          </a:p>
          <a:p>
            <a:r>
              <a:rPr lang="en-US" dirty="0" smtClean="0"/>
              <a:t>What happens if enough memory can't be allocated? </a:t>
            </a:r>
          </a:p>
          <a:p>
            <a:r>
              <a:rPr lang="en-US" dirty="0" smtClean="0"/>
              <a:t>What happens if the read fails?</a:t>
            </a:r>
          </a:p>
          <a:p>
            <a:r>
              <a:rPr lang="en-US" dirty="0" smtClean="0"/>
              <a:t>What happens if the file can't be closed? </a:t>
            </a:r>
          </a:p>
          <a:p>
            <a:endParaRPr lang="en-US" dirty="0"/>
          </a:p>
        </p:txBody>
      </p:sp>
      <p:sp>
        <p:nvSpPr>
          <p:cNvPr id="6" name="Slide Image Placeholder 5"/>
          <p:cNvSpPr>
            <a:spLocks noGrp="1" noRot="1" noChangeAspect="1"/>
          </p:cNvSpPr>
          <p:nvPr>
            <p:ph type="sldImg"/>
          </p:nvPr>
        </p:nvSpPr>
        <p:spPr>
          <a:xfrm>
            <a:off x="2012950"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19300" y="680085"/>
            <a:ext cx="4784734" cy="8088072"/>
          </a:xfrm>
        </p:spPr>
        <p:txBody>
          <a:bodyPr>
            <a:normAutofit/>
          </a:bodyPr>
          <a:lstStyle/>
          <a:p>
            <a:r>
              <a:rPr lang="en-US" b="1" u="sng" dirty="0" smtClean="0"/>
              <a:t>Advantages of Exceptions (Contd.): </a:t>
            </a:r>
          </a:p>
          <a:p>
            <a:endParaRPr lang="en-US" dirty="0" smtClean="0"/>
          </a:p>
          <a:p>
            <a:r>
              <a:rPr lang="en-US" dirty="0" smtClean="0"/>
              <a:t>To handle such cases, the </a:t>
            </a:r>
            <a:r>
              <a:rPr lang="en-US" b="1" dirty="0" err="1" smtClean="0"/>
              <a:t>readFile</a:t>
            </a:r>
            <a:r>
              <a:rPr lang="en-US" dirty="0" smtClean="0"/>
              <a:t> function must have more code to do error detection, reporting, and handling. Here is an example of the function code.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There is so much error detection, reporting, and returning here that the original seven lines of code are lost in the clutter. Moreover, the logical flow of the code has also been lost. This </a:t>
            </a:r>
            <a:r>
              <a:rPr lang="en-US" dirty="0" err="1" smtClean="0"/>
              <a:t>maks</a:t>
            </a:r>
            <a:r>
              <a:rPr lang="en-US" dirty="0" smtClean="0"/>
              <a:t> it difficult to check whether the code is performing the right function: Is the file really being closed if the function fails to allocate enough memory? It's even more difficult to ensure that the code continues to carry out the right function when you modify the method three months after writing it. Many programmers solve this problem by simply ignoring it — errors are reported when their programs crash.</a:t>
            </a:r>
          </a:p>
          <a:p>
            <a:r>
              <a:rPr lang="en-US" dirty="0" smtClean="0"/>
              <a:t>Exceptions enable you to write the main flow of your code and to deal with the exceptional cases elsewhere. If the </a:t>
            </a:r>
            <a:r>
              <a:rPr lang="en-US" b="1" dirty="0" err="1" smtClean="0"/>
              <a:t>readFile</a:t>
            </a:r>
            <a:r>
              <a:rPr lang="en-US" b="1" dirty="0" smtClean="0"/>
              <a:t> </a:t>
            </a:r>
            <a:r>
              <a:rPr lang="en-US" dirty="0" smtClean="0"/>
              <a:t>function used exceptions instead of traditional error-management techniques, it would be coded as shown in box #2 in the previous slide. </a:t>
            </a:r>
          </a:p>
          <a:p>
            <a:r>
              <a:rPr lang="en-US" dirty="0" smtClean="0"/>
              <a:t>Note that exceptions do not spare you the effort involved in detecting, reporting, and handling errors; however, they help you organize the work more effectively. </a:t>
            </a:r>
          </a:p>
          <a:p>
            <a:endParaRPr lang="en-US" dirty="0"/>
          </a:p>
        </p:txBody>
      </p:sp>
      <p:sp>
        <p:nvSpPr>
          <p:cNvPr id="6" name="AutoShape 4"/>
          <p:cNvSpPr>
            <a:spLocks noChangeArrowheads="1"/>
          </p:cNvSpPr>
          <p:nvPr/>
        </p:nvSpPr>
        <p:spPr bwMode="auto">
          <a:xfrm>
            <a:off x="2279566" y="1485065"/>
            <a:ext cx="4364755" cy="3305299"/>
          </a:xfrm>
          <a:prstGeom prst="roundRect">
            <a:avLst>
              <a:gd name="adj" fmla="val 16667"/>
            </a:avLst>
          </a:prstGeom>
          <a:noFill/>
          <a:ln w="9525" algn="ctr">
            <a:solidFill>
              <a:schemeClr val="tx1"/>
            </a:solidFill>
            <a:round/>
            <a:headEnd/>
            <a:tailEnd/>
          </a:ln>
          <a:effectLst/>
        </p:spPr>
        <p:txBody>
          <a:bodyPr wrap="none" lIns="103614" tIns="50897" rIns="103614" bIns="50897" anchor="ctr"/>
          <a:lstStyle/>
          <a:p>
            <a:pPr lvl="1">
              <a:tabLst>
                <a:tab pos="828902" algn="l"/>
                <a:tab pos="1657804" algn="l"/>
                <a:tab pos="2486706" algn="l"/>
                <a:tab pos="3315609" algn="l"/>
              </a:tabLst>
            </a:pPr>
            <a:r>
              <a:rPr lang="en-US" sz="1000" dirty="0" err="1">
                <a:latin typeface="Arial" pitchFamily="34" charset="0"/>
                <a:cs typeface="Arial" pitchFamily="34" charset="0"/>
              </a:rPr>
              <a:t>errorCodeType</a:t>
            </a:r>
            <a:r>
              <a:rPr lang="en-US" sz="1000" dirty="0">
                <a:latin typeface="Arial" pitchFamily="34" charset="0"/>
                <a:cs typeface="Arial" pitchFamily="34" charset="0"/>
              </a:rPr>
              <a:t> </a:t>
            </a:r>
            <a:r>
              <a:rPr lang="en-US" sz="1000" b="1" dirty="0" err="1">
                <a:latin typeface="Arial" pitchFamily="34" charset="0"/>
                <a:cs typeface="Arial" pitchFamily="34" charset="0"/>
              </a:rPr>
              <a:t>readFile</a:t>
            </a:r>
            <a:r>
              <a:rPr lang="en-US" sz="1000" b="1" dirty="0">
                <a:latin typeface="Arial" pitchFamily="34" charset="0"/>
                <a:cs typeface="Arial" pitchFamily="34" charset="0"/>
              </a:rPr>
              <a:t>() {</a:t>
            </a:r>
            <a:r>
              <a:rPr lang="en-US" sz="1000" dirty="0">
                <a:latin typeface="Arial" pitchFamily="34" charset="0"/>
                <a:cs typeface="Arial" pitchFamily="34" charset="0"/>
              </a:rPr>
              <a:t> </a:t>
            </a:r>
          </a:p>
          <a:p>
            <a:pPr lvl="1">
              <a:tabLst>
                <a:tab pos="828902" algn="l"/>
                <a:tab pos="1657804" algn="l"/>
                <a:tab pos="2486706" algn="l"/>
                <a:tab pos="3315609" algn="l"/>
              </a:tabLst>
            </a:pPr>
            <a:r>
              <a:rPr lang="en-US" sz="1000" dirty="0">
                <a:latin typeface="Arial" pitchFamily="34" charset="0"/>
                <a:cs typeface="Arial" pitchFamily="34" charset="0"/>
              </a:rPr>
              <a:t>Initialize </a:t>
            </a:r>
            <a:r>
              <a:rPr lang="en-US" sz="1000" dirty="0" err="1">
                <a:latin typeface="Arial" pitchFamily="34" charset="0"/>
                <a:cs typeface="Arial" pitchFamily="34" charset="0"/>
              </a:rPr>
              <a:t>errorCode</a:t>
            </a:r>
            <a:r>
              <a:rPr lang="en-US" sz="1000" dirty="0">
                <a:latin typeface="Arial" pitchFamily="34" charset="0"/>
                <a:cs typeface="Arial" pitchFamily="34" charset="0"/>
              </a:rPr>
              <a:t> = 0; </a:t>
            </a:r>
          </a:p>
          <a:p>
            <a:pPr lvl="1">
              <a:tabLst>
                <a:tab pos="828902" algn="l"/>
                <a:tab pos="1657804" algn="l"/>
                <a:tab pos="2486706" algn="l"/>
                <a:tab pos="3315609" algn="l"/>
              </a:tabLst>
            </a:pPr>
            <a:r>
              <a:rPr lang="en-US" sz="1000" b="1" i="1" dirty="0">
                <a:latin typeface="Arial" pitchFamily="34" charset="0"/>
                <a:cs typeface="Arial" pitchFamily="34" charset="0"/>
              </a:rPr>
              <a:t>open the file;</a:t>
            </a:r>
          </a:p>
          <a:p>
            <a:pPr lvl="1">
              <a:tabLst>
                <a:tab pos="828902" algn="l"/>
                <a:tab pos="1657804" algn="l"/>
                <a:tab pos="2486706" algn="l"/>
                <a:tab pos="3315609" algn="l"/>
              </a:tabLst>
            </a:pPr>
            <a:r>
              <a:rPr lang="en-US" sz="1000" dirty="0">
                <a:latin typeface="Arial" pitchFamily="34" charset="0"/>
                <a:cs typeface="Arial" pitchFamily="34" charset="0"/>
              </a:rPr>
              <a:t> if (</a:t>
            </a:r>
            <a:r>
              <a:rPr lang="en-US" sz="1000" i="1" dirty="0" err="1">
                <a:latin typeface="Arial" pitchFamily="34" charset="0"/>
                <a:cs typeface="Arial" pitchFamily="34" charset="0"/>
              </a:rPr>
              <a:t>theFileIsOpen</a:t>
            </a:r>
            <a:r>
              <a:rPr lang="en-US" sz="1000" dirty="0">
                <a:latin typeface="Arial" pitchFamily="34" charset="0"/>
                <a:cs typeface="Arial" pitchFamily="34" charset="0"/>
              </a:rPr>
              <a:t>) { </a:t>
            </a:r>
          </a:p>
          <a:p>
            <a:pPr lvl="1">
              <a:tabLst>
                <a:tab pos="828902" algn="l"/>
                <a:tab pos="1657804" algn="l"/>
                <a:tab pos="2486706" algn="l"/>
                <a:tab pos="3315609" algn="l"/>
              </a:tabLst>
            </a:pPr>
            <a:r>
              <a:rPr lang="en-US" sz="1000" b="1" i="1" dirty="0">
                <a:latin typeface="Arial" pitchFamily="34" charset="0"/>
                <a:cs typeface="Arial" pitchFamily="34" charset="0"/>
              </a:rPr>
              <a:t>	determine the length of the file;</a:t>
            </a:r>
            <a:r>
              <a:rPr lang="en-US" sz="1000" dirty="0">
                <a:latin typeface="Arial" pitchFamily="34" charset="0"/>
                <a:cs typeface="Arial" pitchFamily="34" charset="0"/>
              </a:rPr>
              <a:t> </a:t>
            </a:r>
          </a:p>
          <a:p>
            <a:pPr lvl="1">
              <a:tabLst>
                <a:tab pos="828902" algn="l"/>
                <a:tab pos="1657804" algn="l"/>
                <a:tab pos="2486706" algn="l"/>
                <a:tab pos="3315609" algn="l"/>
              </a:tabLst>
            </a:pPr>
            <a:r>
              <a:rPr lang="en-US" sz="1000" dirty="0">
                <a:latin typeface="Arial" pitchFamily="34" charset="0"/>
                <a:cs typeface="Arial" pitchFamily="34" charset="0"/>
              </a:rPr>
              <a:t>	if (</a:t>
            </a:r>
            <a:r>
              <a:rPr lang="en-US" sz="1000" i="1" dirty="0" err="1">
                <a:latin typeface="Arial" pitchFamily="34" charset="0"/>
                <a:cs typeface="Arial" pitchFamily="34" charset="0"/>
              </a:rPr>
              <a:t>gotTheFileLength</a:t>
            </a:r>
            <a:r>
              <a:rPr lang="en-US" sz="1000" dirty="0">
                <a:latin typeface="Arial" pitchFamily="34" charset="0"/>
                <a:cs typeface="Arial" pitchFamily="34" charset="0"/>
              </a:rPr>
              <a:t>) { </a:t>
            </a:r>
          </a:p>
          <a:p>
            <a:pPr lvl="1">
              <a:tabLst>
                <a:tab pos="828902" algn="l"/>
                <a:tab pos="1657804" algn="l"/>
                <a:tab pos="2486706" algn="l"/>
                <a:tab pos="3315609" algn="l"/>
              </a:tabLst>
            </a:pPr>
            <a:r>
              <a:rPr lang="en-US" sz="1000" b="1" i="1" dirty="0">
                <a:latin typeface="Arial" pitchFamily="34" charset="0"/>
                <a:cs typeface="Arial" pitchFamily="34" charset="0"/>
              </a:rPr>
              <a:t>		allocate that much memory;</a:t>
            </a:r>
          </a:p>
          <a:p>
            <a:pPr lvl="1">
              <a:tabLst>
                <a:tab pos="828902" algn="l"/>
                <a:tab pos="1657804" algn="l"/>
                <a:tab pos="2486706" algn="l"/>
                <a:tab pos="3315609" algn="l"/>
              </a:tabLst>
            </a:pPr>
            <a:r>
              <a:rPr lang="en-US" sz="1000" dirty="0">
                <a:latin typeface="Arial" pitchFamily="34" charset="0"/>
                <a:cs typeface="Arial" pitchFamily="34" charset="0"/>
              </a:rPr>
              <a:t> 	if (</a:t>
            </a:r>
            <a:r>
              <a:rPr lang="en-US" sz="1000" i="1" dirty="0" err="1">
                <a:latin typeface="Arial" pitchFamily="34" charset="0"/>
                <a:cs typeface="Arial" pitchFamily="34" charset="0"/>
              </a:rPr>
              <a:t>gotEnoughMemory</a:t>
            </a:r>
            <a:r>
              <a:rPr lang="en-US" sz="1000" dirty="0">
                <a:latin typeface="Arial" pitchFamily="34" charset="0"/>
                <a:cs typeface="Arial" pitchFamily="34" charset="0"/>
              </a:rPr>
              <a:t>) {</a:t>
            </a:r>
          </a:p>
          <a:p>
            <a:pPr lvl="1">
              <a:tabLst>
                <a:tab pos="828902" algn="l"/>
                <a:tab pos="1657804" algn="l"/>
                <a:tab pos="2486706" algn="l"/>
                <a:tab pos="3315609" algn="l"/>
              </a:tabLst>
            </a:pPr>
            <a:r>
              <a:rPr lang="en-US" sz="1000" dirty="0">
                <a:latin typeface="Arial" pitchFamily="34" charset="0"/>
                <a:cs typeface="Arial" pitchFamily="34" charset="0"/>
              </a:rPr>
              <a:t> 		</a:t>
            </a:r>
            <a:r>
              <a:rPr lang="en-US" sz="1000" b="1" i="1" dirty="0">
                <a:latin typeface="Arial" pitchFamily="34" charset="0"/>
                <a:cs typeface="Arial" pitchFamily="34" charset="0"/>
              </a:rPr>
              <a:t>read the file into memory;</a:t>
            </a:r>
          </a:p>
          <a:p>
            <a:pPr lvl="1">
              <a:tabLst>
                <a:tab pos="828902" algn="l"/>
                <a:tab pos="1657804" algn="l"/>
                <a:tab pos="2486706" algn="l"/>
                <a:tab pos="3315609" algn="l"/>
              </a:tabLst>
            </a:pPr>
            <a:r>
              <a:rPr lang="en-US" sz="1000" dirty="0">
                <a:latin typeface="Arial" pitchFamily="34" charset="0"/>
                <a:cs typeface="Arial" pitchFamily="34" charset="0"/>
              </a:rPr>
              <a:t>	 if (</a:t>
            </a:r>
            <a:r>
              <a:rPr lang="en-US" sz="1000" i="1" dirty="0" err="1">
                <a:latin typeface="Arial" pitchFamily="34" charset="0"/>
                <a:cs typeface="Arial" pitchFamily="34" charset="0"/>
              </a:rPr>
              <a:t>readFailed</a:t>
            </a:r>
            <a:r>
              <a:rPr lang="en-US" sz="1000" dirty="0">
                <a:latin typeface="Arial" pitchFamily="34" charset="0"/>
                <a:cs typeface="Arial" pitchFamily="34" charset="0"/>
              </a:rPr>
              <a:t>) { </a:t>
            </a:r>
          </a:p>
          <a:p>
            <a:pPr lvl="1">
              <a:tabLst>
                <a:tab pos="828902" algn="l"/>
                <a:tab pos="1657804" algn="l"/>
                <a:tab pos="2486706" algn="l"/>
                <a:tab pos="3315609" algn="l"/>
              </a:tabLst>
            </a:pPr>
            <a:r>
              <a:rPr lang="en-US" sz="1000" dirty="0">
                <a:latin typeface="Arial" pitchFamily="34" charset="0"/>
                <a:cs typeface="Arial" pitchFamily="34" charset="0"/>
              </a:rPr>
              <a:t>		</a:t>
            </a:r>
            <a:r>
              <a:rPr lang="en-US" sz="1000" dirty="0" err="1">
                <a:latin typeface="Arial" pitchFamily="34" charset="0"/>
                <a:cs typeface="Arial" pitchFamily="34" charset="0"/>
              </a:rPr>
              <a:t>errorCode</a:t>
            </a:r>
            <a:r>
              <a:rPr lang="en-US" sz="1000" dirty="0">
                <a:latin typeface="Arial" pitchFamily="34" charset="0"/>
                <a:cs typeface="Arial" pitchFamily="34" charset="0"/>
              </a:rPr>
              <a:t> = -1; </a:t>
            </a:r>
          </a:p>
          <a:p>
            <a:pPr lvl="1">
              <a:tabLst>
                <a:tab pos="828902" algn="l"/>
                <a:tab pos="1657804" algn="l"/>
                <a:tab pos="2486706" algn="l"/>
                <a:tab pos="3315609" algn="l"/>
              </a:tabLst>
            </a:pPr>
            <a:r>
              <a:rPr lang="en-US" sz="1000" dirty="0">
                <a:latin typeface="Arial" pitchFamily="34" charset="0"/>
                <a:cs typeface="Arial" pitchFamily="34" charset="0"/>
              </a:rPr>
              <a:t>	} }</a:t>
            </a:r>
          </a:p>
          <a:p>
            <a:pPr lvl="1">
              <a:tabLst>
                <a:tab pos="828902" algn="l"/>
                <a:tab pos="1657804" algn="l"/>
                <a:tab pos="2486706" algn="l"/>
                <a:tab pos="3315609" algn="l"/>
              </a:tabLst>
            </a:pPr>
            <a:r>
              <a:rPr lang="en-US" sz="1000" dirty="0">
                <a:latin typeface="Arial" pitchFamily="34" charset="0"/>
                <a:cs typeface="Arial" pitchFamily="34" charset="0"/>
              </a:rPr>
              <a:t> 	else { </a:t>
            </a:r>
            <a:r>
              <a:rPr lang="en-US" sz="1000" dirty="0" err="1">
                <a:latin typeface="Arial" pitchFamily="34" charset="0"/>
                <a:cs typeface="Arial" pitchFamily="34" charset="0"/>
              </a:rPr>
              <a:t>errorCode</a:t>
            </a:r>
            <a:r>
              <a:rPr lang="en-US" sz="1000" dirty="0">
                <a:latin typeface="Arial" pitchFamily="34" charset="0"/>
                <a:cs typeface="Arial" pitchFamily="34" charset="0"/>
              </a:rPr>
              <a:t> = -2; } } </a:t>
            </a:r>
          </a:p>
          <a:p>
            <a:pPr lvl="1">
              <a:tabLst>
                <a:tab pos="828902" algn="l"/>
                <a:tab pos="1657804" algn="l"/>
                <a:tab pos="2486706" algn="l"/>
                <a:tab pos="3315609" algn="l"/>
              </a:tabLst>
            </a:pPr>
            <a:r>
              <a:rPr lang="en-US" sz="1000" dirty="0">
                <a:latin typeface="Arial" pitchFamily="34" charset="0"/>
                <a:cs typeface="Arial" pitchFamily="34" charset="0"/>
              </a:rPr>
              <a:t>	else { </a:t>
            </a:r>
            <a:r>
              <a:rPr lang="en-US" sz="1000" dirty="0" err="1">
                <a:latin typeface="Arial" pitchFamily="34" charset="0"/>
                <a:cs typeface="Arial" pitchFamily="34" charset="0"/>
              </a:rPr>
              <a:t>errorCode</a:t>
            </a:r>
            <a:r>
              <a:rPr lang="en-US" sz="1000" dirty="0">
                <a:latin typeface="Arial" pitchFamily="34" charset="0"/>
                <a:cs typeface="Arial" pitchFamily="34" charset="0"/>
              </a:rPr>
              <a:t> = -3; } </a:t>
            </a:r>
          </a:p>
          <a:p>
            <a:pPr lvl="1">
              <a:tabLst>
                <a:tab pos="828902" algn="l"/>
                <a:tab pos="1657804" algn="l"/>
                <a:tab pos="2486706" algn="l"/>
                <a:tab pos="3315609" algn="l"/>
              </a:tabLst>
            </a:pPr>
            <a:r>
              <a:rPr lang="en-US" sz="1000" b="1" i="1" dirty="0">
                <a:latin typeface="Arial" pitchFamily="34" charset="0"/>
                <a:cs typeface="Arial" pitchFamily="34" charset="0"/>
              </a:rPr>
              <a:t>	close the file;</a:t>
            </a:r>
            <a:r>
              <a:rPr lang="en-US" sz="1000" dirty="0">
                <a:latin typeface="Arial" pitchFamily="34" charset="0"/>
                <a:cs typeface="Arial" pitchFamily="34" charset="0"/>
              </a:rPr>
              <a:t> </a:t>
            </a:r>
          </a:p>
          <a:p>
            <a:pPr lvl="1">
              <a:tabLst>
                <a:tab pos="828902" algn="l"/>
                <a:tab pos="1657804" algn="l"/>
                <a:tab pos="2486706" algn="l"/>
                <a:tab pos="3315609" algn="l"/>
              </a:tabLst>
            </a:pPr>
            <a:r>
              <a:rPr lang="en-US" sz="1000" dirty="0">
                <a:latin typeface="Arial" pitchFamily="34" charset="0"/>
                <a:cs typeface="Arial" pitchFamily="34" charset="0"/>
              </a:rPr>
              <a:t>	if (</a:t>
            </a:r>
            <a:r>
              <a:rPr lang="en-US" sz="1000" i="1" dirty="0" err="1">
                <a:latin typeface="Arial" pitchFamily="34" charset="0"/>
                <a:cs typeface="Arial" pitchFamily="34" charset="0"/>
              </a:rPr>
              <a:t>theFileDidntClose</a:t>
            </a:r>
            <a:r>
              <a:rPr lang="en-US" sz="1000" dirty="0">
                <a:latin typeface="Arial" pitchFamily="34" charset="0"/>
                <a:cs typeface="Arial" pitchFamily="34" charset="0"/>
              </a:rPr>
              <a:t> &amp;&amp; </a:t>
            </a:r>
            <a:r>
              <a:rPr lang="en-US" sz="1000" i="1" dirty="0" err="1">
                <a:latin typeface="Arial" pitchFamily="34" charset="0"/>
                <a:cs typeface="Arial" pitchFamily="34" charset="0"/>
              </a:rPr>
              <a:t>errorCode</a:t>
            </a:r>
            <a:r>
              <a:rPr lang="en-US" sz="1000" dirty="0">
                <a:latin typeface="Arial" pitchFamily="34" charset="0"/>
                <a:cs typeface="Arial" pitchFamily="34" charset="0"/>
              </a:rPr>
              <a:t> == 0) { </a:t>
            </a:r>
          </a:p>
          <a:p>
            <a:pPr lvl="1">
              <a:tabLst>
                <a:tab pos="828902" algn="l"/>
                <a:tab pos="1657804" algn="l"/>
                <a:tab pos="2486706" algn="l"/>
                <a:tab pos="3315609" algn="l"/>
              </a:tabLst>
            </a:pPr>
            <a:r>
              <a:rPr lang="en-US" sz="1000" dirty="0">
                <a:latin typeface="Arial" pitchFamily="34" charset="0"/>
                <a:cs typeface="Arial" pitchFamily="34" charset="0"/>
              </a:rPr>
              <a:t>	</a:t>
            </a:r>
            <a:r>
              <a:rPr lang="en-US" sz="1000" dirty="0" err="1">
                <a:latin typeface="Arial" pitchFamily="34" charset="0"/>
                <a:cs typeface="Arial" pitchFamily="34" charset="0"/>
              </a:rPr>
              <a:t>errorCode</a:t>
            </a:r>
            <a:r>
              <a:rPr lang="en-US" sz="1000" dirty="0">
                <a:latin typeface="Arial" pitchFamily="34" charset="0"/>
                <a:cs typeface="Arial" pitchFamily="34" charset="0"/>
              </a:rPr>
              <a:t> = -4;  } </a:t>
            </a:r>
          </a:p>
          <a:p>
            <a:pPr lvl="1">
              <a:tabLst>
                <a:tab pos="828902" algn="l"/>
                <a:tab pos="1657804" algn="l"/>
                <a:tab pos="2486706" algn="l"/>
                <a:tab pos="3315609" algn="l"/>
              </a:tabLst>
            </a:pPr>
            <a:r>
              <a:rPr lang="en-US" sz="1000" dirty="0">
                <a:latin typeface="Arial" pitchFamily="34" charset="0"/>
                <a:cs typeface="Arial" pitchFamily="34" charset="0"/>
              </a:rPr>
              <a:t>else { </a:t>
            </a:r>
            <a:r>
              <a:rPr lang="en-US" sz="1000" dirty="0" err="1">
                <a:latin typeface="Arial" pitchFamily="34" charset="0"/>
                <a:cs typeface="Arial" pitchFamily="34" charset="0"/>
              </a:rPr>
              <a:t>errorCode</a:t>
            </a:r>
            <a:r>
              <a:rPr lang="en-US" sz="1000" dirty="0">
                <a:latin typeface="Arial" pitchFamily="34" charset="0"/>
                <a:cs typeface="Arial" pitchFamily="34" charset="0"/>
              </a:rPr>
              <a:t> = </a:t>
            </a:r>
            <a:r>
              <a:rPr lang="en-US" sz="1000" dirty="0" err="1">
                <a:latin typeface="Arial" pitchFamily="34" charset="0"/>
                <a:cs typeface="Arial" pitchFamily="34" charset="0"/>
              </a:rPr>
              <a:t>errorCode</a:t>
            </a:r>
            <a:r>
              <a:rPr lang="en-US" sz="1000" dirty="0">
                <a:latin typeface="Arial" pitchFamily="34" charset="0"/>
                <a:cs typeface="Arial" pitchFamily="34" charset="0"/>
              </a:rPr>
              <a:t> and -4; }</a:t>
            </a:r>
          </a:p>
          <a:p>
            <a:pPr lvl="1">
              <a:tabLst>
                <a:tab pos="828902" algn="l"/>
                <a:tab pos="1657804" algn="l"/>
                <a:tab pos="2486706" algn="l"/>
                <a:tab pos="3315609" algn="l"/>
              </a:tabLst>
            </a:pPr>
            <a:r>
              <a:rPr lang="en-US" sz="1000" dirty="0">
                <a:latin typeface="Arial" pitchFamily="34" charset="0"/>
                <a:cs typeface="Arial" pitchFamily="34" charset="0"/>
              </a:rPr>
              <a:t> } else { </a:t>
            </a:r>
            <a:r>
              <a:rPr lang="en-US" sz="1000" dirty="0" err="1">
                <a:latin typeface="Arial" pitchFamily="34" charset="0"/>
                <a:cs typeface="Arial" pitchFamily="34" charset="0"/>
              </a:rPr>
              <a:t>errorCode</a:t>
            </a:r>
            <a:r>
              <a:rPr lang="en-US" sz="1000" dirty="0">
                <a:latin typeface="Arial" pitchFamily="34" charset="0"/>
                <a:cs typeface="Arial" pitchFamily="34" charset="0"/>
              </a:rPr>
              <a:t> = -5; } return </a:t>
            </a:r>
            <a:r>
              <a:rPr lang="en-US" sz="1000" dirty="0" err="1">
                <a:latin typeface="Arial" pitchFamily="34" charset="0"/>
                <a:cs typeface="Arial" pitchFamily="34" charset="0"/>
              </a:rPr>
              <a:t>errorCode</a:t>
            </a:r>
            <a:r>
              <a:rPr lang="en-US" sz="1000" dirty="0">
                <a:latin typeface="Arial" pitchFamily="34" charset="0"/>
                <a:cs typeface="Arial" pitchFamily="34" charset="0"/>
              </a:rPr>
              <a:t>; }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Hierarchy of Exception Classes: </a:t>
            </a:r>
          </a:p>
          <a:p>
            <a:endParaRPr lang="en-US" dirty="0" smtClean="0"/>
          </a:p>
          <a:p>
            <a:r>
              <a:rPr lang="en-US" dirty="0" smtClean="0"/>
              <a:t>All exceptions are derived from the </a:t>
            </a:r>
            <a:r>
              <a:rPr lang="en-US" dirty="0" err="1" smtClean="0"/>
              <a:t>java.lang.Throwable</a:t>
            </a:r>
            <a:r>
              <a:rPr lang="en-US" dirty="0" smtClean="0"/>
              <a:t> class. </a:t>
            </a:r>
            <a:r>
              <a:rPr lang="en-US" dirty="0" err="1" smtClean="0"/>
              <a:t>Throwable</a:t>
            </a:r>
            <a:r>
              <a:rPr lang="en-US" dirty="0" smtClean="0"/>
              <a:t> is at top of the execution class hierarchy.  Immediately below </a:t>
            </a:r>
            <a:r>
              <a:rPr lang="en-US" dirty="0" err="1" smtClean="0"/>
              <a:t>Throwable</a:t>
            </a:r>
            <a:r>
              <a:rPr lang="en-US" dirty="0" smtClean="0"/>
              <a:t> are two subclasses, Error and Exception, which categorize exceptions into two distinct branches.</a:t>
            </a:r>
          </a:p>
          <a:p>
            <a:endParaRPr lang="en-US" dirty="0" smtClean="0"/>
          </a:p>
          <a:p>
            <a:r>
              <a:rPr lang="en-US" dirty="0" smtClean="0"/>
              <a:t>Exception class: This class is used for exceptional conditions that user programs should catch. This is also the class that you use as a subclass to create your own custom exception types. There is an important subclass of Exception, called </a:t>
            </a:r>
            <a:r>
              <a:rPr lang="en-US" dirty="0" err="1" smtClean="0"/>
              <a:t>RuntimeException</a:t>
            </a:r>
            <a:r>
              <a:rPr lang="en-US" dirty="0" smtClean="0"/>
              <a:t>. </a:t>
            </a:r>
          </a:p>
          <a:p>
            <a:r>
              <a:rPr lang="en-US" dirty="0" smtClean="0"/>
              <a:t>Error class: This class defines exceptions that are not expected to be caught under normal circumstances by your program. Exceptions of type Error are used by the Java run-time system to indicate errors having to do with the run-time environment, itself. Stack overflow is an example of such an error. </a:t>
            </a:r>
          </a:p>
          <a:p>
            <a:endParaRPr lang="en-US" dirty="0"/>
          </a:p>
        </p:txBody>
      </p:sp>
      <p:sp>
        <p:nvSpPr>
          <p:cNvPr id="6" name="Slide Image Placeholder 5"/>
          <p:cNvSpPr>
            <a:spLocks noGrp="1" noRot="1" noChangeAspect="1"/>
          </p:cNvSpPr>
          <p:nvPr>
            <p:ph type="sldImg"/>
          </p:nvPr>
        </p:nvSpPr>
        <p:spPr>
          <a:xfrm>
            <a:off x="2012950" y="720725"/>
            <a:ext cx="4800600" cy="360045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6.xml"/><Relationship Id="rId7" Type="http://schemas.openxmlformats.org/officeDocument/2006/relationships/oleObject" Target="../embeddings/oleObject10.bin"/><Relationship Id="rId2" Type="http://schemas.openxmlformats.org/officeDocument/2006/relationships/tags" Target="../tags/tag45.xml"/><Relationship Id="rId1" Type="http://schemas.openxmlformats.org/officeDocument/2006/relationships/vmlDrawing" Target="../drawings/vmlDrawing10.vml"/><Relationship Id="rId6" Type="http://schemas.openxmlformats.org/officeDocument/2006/relationships/slideMaster" Target="../slideMasters/slideMaster2.xml"/><Relationship Id="rId5" Type="http://schemas.openxmlformats.org/officeDocument/2006/relationships/tags" Target="../tags/tag48.xml"/><Relationship Id="rId4" Type="http://schemas.openxmlformats.org/officeDocument/2006/relationships/tags" Target="../tags/tag4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107815469"/>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7"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9542119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1"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2362607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5"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3781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7053831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9951288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9"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63474323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213986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3"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4697295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65138" y="117475"/>
            <a:ext cx="8229600" cy="7159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19088" y="1233488"/>
            <a:ext cx="4038600" cy="4525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quarter" idx="2"/>
          </p:nvPr>
        </p:nvSpPr>
        <p:spPr>
          <a:xfrm>
            <a:off x="4510088" y="1233488"/>
            <a:ext cx="4038600" cy="21859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10088" y="3571875"/>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2027327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02842815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107815469"/>
      </p:ext>
    </p:extLst>
  </p:cSld>
  <p:clrMapOvr>
    <a:masterClrMapping/>
  </p:clrMapOvr>
  <p:timing>
    <p:tnLst>
      <p:par>
        <p:cTn id="1" dur="indefinite" restart="never" nodeType="tmRoot"/>
      </p:par>
    </p:tnLst>
  </p:timing>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60811535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02842815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76846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024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2362607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60811535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1195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099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77525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76846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11951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0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77525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6071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998994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tags" Target="../tags/tag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vmlDrawing" Target="../drawings/vmlDrawing1.v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 Id="rId27" Type="http://schemas.openxmlformats.org/officeDocument/2006/relationships/tags" Target="../tags/tag7.xml"/><Relationship Id="rId30"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2.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openxmlformats.org/officeDocument/2006/relationships/image" Target="../media/image4.sv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image" Target="../media/image4.svg"/><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0.png"/><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image" Target="../media/image10.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theme" Target="../theme/theme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image" Target="../media/image4.svg"/><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1"/>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5" name="think-cell Slide" r:id="rId28" imgW="360" imgH="360" progId="">
                  <p:embed/>
                </p:oleObj>
              </mc:Choice>
              <mc:Fallback>
                <p:oleObj name="think-cell Slide" r:id="rId28" imgW="360" imgH="360" progId="">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2"/>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3"/>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4"/>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5"/>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6"/>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7"/>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30"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344553728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t>
            </a:r>
            <a:r>
              <a:rPr lang="en-US" sz="4400" dirty="0" smtClean="0">
                <a:latin typeface="Candara" pitchFamily="34" charset="0"/>
              </a:rPr>
              <a:t>and Development </a:t>
            </a:r>
            <a:r>
              <a:rPr lang="en-US" sz="4400" dirty="0">
                <a:latin typeface="Candara" pitchFamily="34" charset="0"/>
              </a:rPr>
              <a:t>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09 : Exception </a:t>
            </a:r>
            <a:r>
              <a:rPr lang="en-US" sz="2000" dirty="0">
                <a:solidFill>
                  <a:schemeClr val="tx1"/>
                </a:solidFill>
                <a:latin typeface="Candara" pitchFamily="34" charset="0"/>
              </a:rPr>
              <a:t>Handling</a:t>
            </a:r>
          </a:p>
        </p:txBody>
      </p:sp>
    </p:spTree>
    <p:extLst>
      <p:ext uri="{BB962C8B-B14F-4D97-AF65-F5344CB8AC3E}">
        <p14:creationId xmlns:p14="http://schemas.microsoft.com/office/powerpoint/2010/main" val="37822187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9.2:  Exception Types and Hierarchy</a:t>
            </a:r>
            <a:r>
              <a:rPr lang="en-US" sz="2000" dirty="0" smtClean="0"/>
              <a:t/>
            </a:r>
            <a:br>
              <a:rPr lang="en-US" sz="2000" dirty="0" smtClean="0"/>
            </a:br>
            <a:r>
              <a:rPr lang="en-US" sz="2000" dirty="0"/>
              <a:t>Error</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An Error is a subclass of </a:t>
            </a:r>
            <a:r>
              <a:rPr lang="en-US" dirty="0" err="1">
                <a:solidFill>
                  <a:schemeClr val="tx1"/>
                </a:solidFill>
              </a:rPr>
              <a:t>Throwable</a:t>
            </a:r>
            <a:r>
              <a:rPr lang="en-US" dirty="0">
                <a:solidFill>
                  <a:schemeClr val="tx1"/>
                </a:solidFill>
              </a:rPr>
              <a:t> that indicates serious problems that a reasonable application should not try to catch.</a:t>
            </a:r>
          </a:p>
          <a:p>
            <a:r>
              <a:rPr lang="en-US" dirty="0">
                <a:solidFill>
                  <a:schemeClr val="tx1"/>
                </a:solidFill>
              </a:rPr>
              <a:t> Most such errors are abnormal conditions.</a:t>
            </a:r>
          </a:p>
          <a:p>
            <a:r>
              <a:rPr lang="en-US" dirty="0">
                <a:solidFill>
                  <a:schemeClr val="tx1"/>
                </a:solidFill>
              </a:rPr>
              <a:t> Exceptions of type Error are used by the Java run-time system to indicate errors having to do with the run-time</a:t>
            </a:r>
          </a:p>
          <a:p>
            <a:r>
              <a:rPr lang="en-US" dirty="0">
                <a:solidFill>
                  <a:schemeClr val="tx1"/>
                </a:solidFill>
              </a:rPr>
              <a:t>    environment, itself.</a:t>
            </a:r>
          </a:p>
          <a:p>
            <a:pPr lvl="1"/>
            <a:r>
              <a:rPr lang="en-US" dirty="0">
                <a:solidFill>
                  <a:schemeClr val="tx1"/>
                </a:solidFill>
              </a:rPr>
              <a:t> Stack overflow is an example of such an error.</a:t>
            </a:r>
          </a:p>
        </p:txBody>
      </p:sp>
    </p:spTree>
    <p:extLst>
      <p:ext uri="{BB962C8B-B14F-4D97-AF65-F5344CB8AC3E}">
        <p14:creationId xmlns:p14="http://schemas.microsoft.com/office/powerpoint/2010/main" val="9267880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9.2:  Exception Types and Hierarchy</a:t>
            </a:r>
            <a:r>
              <a:rPr lang="en-US" sz="2000" dirty="0" smtClean="0"/>
              <a:t/>
            </a:r>
            <a:br>
              <a:rPr lang="en-US" sz="2000" dirty="0" smtClean="0"/>
            </a:br>
            <a:r>
              <a:rPr lang="en-US" sz="2000" dirty="0"/>
              <a:t>Exception</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The Exception class and its subclasses are a form of </a:t>
            </a:r>
            <a:r>
              <a:rPr lang="en-US" dirty="0" err="1">
                <a:solidFill>
                  <a:schemeClr val="tx1"/>
                </a:solidFill>
              </a:rPr>
              <a:t>Throwables</a:t>
            </a:r>
            <a:r>
              <a:rPr lang="en-US" dirty="0">
                <a:solidFill>
                  <a:schemeClr val="tx1"/>
                </a:solidFill>
              </a:rPr>
              <a:t>. They indicate conditions, which a reasonable application may want to catch.</a:t>
            </a:r>
          </a:p>
          <a:p>
            <a:r>
              <a:rPr lang="en-US" dirty="0">
                <a:solidFill>
                  <a:schemeClr val="tx1"/>
                </a:solidFill>
              </a:rPr>
              <a:t>Two Types:</a:t>
            </a:r>
          </a:p>
          <a:p>
            <a:pPr lvl="1"/>
            <a:r>
              <a:rPr lang="en-US" dirty="0">
                <a:solidFill>
                  <a:schemeClr val="tx1"/>
                </a:solidFill>
              </a:rPr>
              <a:t>Checked Exception</a:t>
            </a:r>
          </a:p>
          <a:p>
            <a:pPr lvl="1"/>
            <a:r>
              <a:rPr lang="en-US" dirty="0" err="1">
                <a:solidFill>
                  <a:schemeClr val="tx1"/>
                </a:solidFill>
              </a:rPr>
              <a:t>UnChecked</a:t>
            </a:r>
            <a:r>
              <a:rPr lang="en-US" dirty="0">
                <a:solidFill>
                  <a:schemeClr val="tx1"/>
                </a:solidFill>
              </a:rPr>
              <a:t> Exception</a:t>
            </a:r>
          </a:p>
        </p:txBody>
      </p:sp>
    </p:spTree>
    <p:extLst>
      <p:ext uri="{BB962C8B-B14F-4D97-AF65-F5344CB8AC3E}">
        <p14:creationId xmlns:p14="http://schemas.microsoft.com/office/powerpoint/2010/main" val="4163070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9.2:  Exception Types and Hierarchy</a:t>
            </a:r>
            <a:r>
              <a:rPr lang="en-US" sz="2000" dirty="0" smtClean="0"/>
              <a:t/>
            </a:r>
            <a:br>
              <a:rPr lang="en-US" sz="2000" dirty="0" smtClean="0"/>
            </a:br>
            <a:r>
              <a:rPr lang="en-US" sz="2000" dirty="0"/>
              <a:t>Checked/Compile Time Exceptions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Characteristics of Checked Exceptions:</a:t>
            </a:r>
          </a:p>
          <a:p>
            <a:pPr lvl="1"/>
            <a:r>
              <a:rPr lang="en-US" dirty="0">
                <a:solidFill>
                  <a:schemeClr val="tx1"/>
                </a:solidFill>
              </a:rPr>
              <a:t>They are checked by the compiler at the time of compilation.</a:t>
            </a:r>
          </a:p>
          <a:p>
            <a:pPr lvl="1"/>
            <a:r>
              <a:rPr lang="en-US" dirty="0">
                <a:solidFill>
                  <a:schemeClr val="tx1"/>
                </a:solidFill>
              </a:rPr>
              <a:t>They are inherited from the core Java class Exception.</a:t>
            </a:r>
          </a:p>
          <a:p>
            <a:pPr lvl="1"/>
            <a:r>
              <a:rPr lang="en-US" dirty="0">
                <a:solidFill>
                  <a:schemeClr val="tx1"/>
                </a:solidFill>
              </a:rPr>
              <a:t>They represent exceptions that are frequently considered “non-fatal” to program execution.</a:t>
            </a:r>
          </a:p>
          <a:p>
            <a:pPr lvl="1"/>
            <a:r>
              <a:rPr lang="en-US" dirty="0">
                <a:solidFill>
                  <a:schemeClr val="tx1"/>
                </a:solidFill>
              </a:rPr>
              <a:t>They must be handled in your code, or passed to parent classes for handling.</a:t>
            </a:r>
          </a:p>
          <a:p>
            <a:pPr lvl="1"/>
            <a:r>
              <a:rPr lang="en-US" dirty="0">
                <a:solidFill>
                  <a:schemeClr val="tx1"/>
                </a:solidFill>
              </a:rPr>
              <a:t>Some examples of Checked exceptions include: </a:t>
            </a:r>
            <a:r>
              <a:rPr lang="en-US" dirty="0" err="1">
                <a:solidFill>
                  <a:schemeClr val="tx1"/>
                </a:solidFill>
              </a:rPr>
              <a:t>IOException</a:t>
            </a:r>
            <a:r>
              <a:rPr lang="en-US" dirty="0">
                <a:solidFill>
                  <a:schemeClr val="tx1"/>
                </a:solidFill>
              </a:rPr>
              <a:t>, </a:t>
            </a:r>
            <a:r>
              <a:rPr lang="en-US" dirty="0" err="1">
                <a:solidFill>
                  <a:schemeClr val="tx1"/>
                </a:solidFill>
              </a:rPr>
              <a:t>SQLException</a:t>
            </a:r>
            <a:r>
              <a:rPr lang="en-US" dirty="0">
                <a:solidFill>
                  <a:schemeClr val="tx1"/>
                </a:solidFill>
              </a:rPr>
              <a:t>, </a:t>
            </a:r>
            <a:r>
              <a:rPr lang="en-US" dirty="0" err="1">
                <a:solidFill>
                  <a:schemeClr val="tx1"/>
                </a:solidFill>
              </a:rPr>
              <a:t>ClassNotFoundException</a:t>
            </a:r>
            <a:endParaRPr lang="en-US" dirty="0">
              <a:solidFill>
                <a:schemeClr val="tx1"/>
              </a:solidFill>
            </a:endParaRPr>
          </a:p>
        </p:txBody>
      </p:sp>
    </p:spTree>
    <p:extLst>
      <p:ext uri="{BB962C8B-B14F-4D97-AF65-F5344CB8AC3E}">
        <p14:creationId xmlns:p14="http://schemas.microsoft.com/office/powerpoint/2010/main" val="8361207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9.2:  Exception Types and Hierarchy</a:t>
            </a:r>
            <a:r>
              <a:rPr lang="en-US" sz="2000" dirty="0" smtClean="0"/>
              <a:t/>
            </a:r>
            <a:br>
              <a:rPr lang="en-US" sz="2000" dirty="0" smtClean="0"/>
            </a:br>
            <a:r>
              <a:rPr lang="en-US" sz="2000" dirty="0"/>
              <a:t>Unchecked/Runtime Exceptions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Unchecked exceptions represent error conditions that are considered “fatal” to program execution.</a:t>
            </a:r>
          </a:p>
          <a:p>
            <a:pPr lvl="1"/>
            <a:r>
              <a:rPr lang="en-US" dirty="0">
                <a:solidFill>
                  <a:schemeClr val="tx1"/>
                </a:solidFill>
              </a:rPr>
              <a:t>Runtime exceptions are exceptions which are not detected at the time of Compilation.</a:t>
            </a:r>
          </a:p>
          <a:p>
            <a:pPr lvl="1"/>
            <a:r>
              <a:rPr lang="en-US" dirty="0">
                <a:solidFill>
                  <a:schemeClr val="tx1"/>
                </a:solidFill>
              </a:rPr>
              <a:t>They are encountered only when the program is in execution.</a:t>
            </a:r>
          </a:p>
          <a:p>
            <a:pPr lvl="1"/>
            <a:r>
              <a:rPr lang="en-US" dirty="0">
                <a:solidFill>
                  <a:schemeClr val="tx1"/>
                </a:solidFill>
              </a:rPr>
              <a:t>It is called unchecked exception because the compiler does not check to see if a method handles or throws these exceptions.</a:t>
            </a:r>
          </a:p>
        </p:txBody>
      </p:sp>
    </p:spTree>
    <p:extLst>
      <p:ext uri="{BB962C8B-B14F-4D97-AF65-F5344CB8AC3E}">
        <p14:creationId xmlns:p14="http://schemas.microsoft.com/office/powerpoint/2010/main" val="9267880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9.2:  Exception Types and Hierarchy</a:t>
            </a:r>
            <a:r>
              <a:rPr lang="en-US" sz="2000" dirty="0" smtClean="0"/>
              <a:t/>
            </a:r>
            <a:br>
              <a:rPr lang="en-US" sz="2000" dirty="0" smtClean="0"/>
            </a:br>
            <a:r>
              <a:rPr lang="en-US" sz="2000" dirty="0"/>
              <a:t>Unchecked/Runtime Exceptions</a:t>
            </a:r>
          </a:p>
        </p:txBody>
      </p:sp>
      <p:sp>
        <p:nvSpPr>
          <p:cNvPr id="2" name="Content Placeholder 1"/>
          <p:cNvSpPr>
            <a:spLocks noGrp="1"/>
          </p:cNvSpPr>
          <p:nvPr>
            <p:ph idx="4294967295"/>
          </p:nvPr>
        </p:nvSpPr>
        <p:spPr>
          <a:xfrm>
            <a:off x="298450" y="1495425"/>
            <a:ext cx="8845550" cy="4643438"/>
          </a:xfrm>
        </p:spPr>
        <p:txBody>
          <a:bodyPr/>
          <a:lstStyle/>
          <a:p>
            <a:r>
              <a:rPr lang="en-US" dirty="0"/>
              <a:t>Notes Page</a:t>
            </a:r>
          </a:p>
          <a:p>
            <a:endParaRPr lang="en-US" dirty="0"/>
          </a:p>
        </p:txBody>
      </p:sp>
    </p:spTree>
    <p:extLst>
      <p:ext uri="{BB962C8B-B14F-4D97-AF65-F5344CB8AC3E}">
        <p14:creationId xmlns:p14="http://schemas.microsoft.com/office/powerpoint/2010/main" val="416307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8" name="Rectangle 8"/>
          <p:cNvSpPr>
            <a:spLocks noGrp="1"/>
          </p:cNvSpPr>
          <p:nvPr>
            <p:ph type="title" idx="4294967295"/>
          </p:nvPr>
        </p:nvSpPr>
        <p:spPr>
          <a:xfrm>
            <a:off x="0" y="412750"/>
            <a:ext cx="8531225" cy="855663"/>
          </a:xfrm>
        </p:spPr>
        <p:txBody>
          <a:bodyPr>
            <a:normAutofit/>
          </a:bodyPr>
          <a:lstStyle/>
          <a:p>
            <a:r>
              <a:rPr lang="en-US" sz="2000" b="1" dirty="0"/>
              <a:t>9</a:t>
            </a:r>
            <a:r>
              <a:rPr lang="en-US" sz="2000" b="1" dirty="0" smtClean="0"/>
              <a:t>.3</a:t>
            </a:r>
            <a:r>
              <a:rPr lang="en-US" sz="2000" b="1" dirty="0"/>
              <a:t>: Handling Exceptions</a:t>
            </a:r>
            <a:br>
              <a:rPr lang="en-US" sz="2000" b="1" dirty="0"/>
            </a:br>
            <a:r>
              <a:rPr lang="en-US" sz="2000" dirty="0"/>
              <a:t>Keywords for handling Exceptions</a:t>
            </a:r>
          </a:p>
        </p:txBody>
      </p:sp>
      <p:sp>
        <p:nvSpPr>
          <p:cNvPr id="291849" name="Rectangle 9"/>
          <p:cNvSpPr>
            <a:spLocks noGrp="1"/>
          </p:cNvSpPr>
          <p:nvPr>
            <p:ph idx="4294967295"/>
          </p:nvPr>
        </p:nvSpPr>
        <p:spPr>
          <a:xfrm>
            <a:off x="298450" y="1495425"/>
            <a:ext cx="8845550" cy="4643438"/>
          </a:xfrm>
        </p:spPr>
        <p:txBody>
          <a:bodyPr/>
          <a:lstStyle/>
          <a:p>
            <a:r>
              <a:rPr lang="en-US" dirty="0">
                <a:solidFill>
                  <a:schemeClr val="tx1"/>
                </a:solidFill>
              </a:rPr>
              <a:t>try : This marks the start of a block associated with a set of exception handlers.</a:t>
            </a:r>
          </a:p>
          <a:p>
            <a:r>
              <a:rPr lang="en-US" dirty="0">
                <a:solidFill>
                  <a:schemeClr val="tx1"/>
                </a:solidFill>
              </a:rPr>
              <a:t>catch : The control moves here if an exceptions is generated.</a:t>
            </a:r>
          </a:p>
          <a:p>
            <a:r>
              <a:rPr lang="en-US" dirty="0">
                <a:solidFill>
                  <a:schemeClr val="tx1"/>
                </a:solidFill>
              </a:rPr>
              <a:t>finally :This is called irrespective of whether an exception has occurred or not.</a:t>
            </a:r>
          </a:p>
          <a:p>
            <a:r>
              <a:rPr lang="en-US" dirty="0">
                <a:solidFill>
                  <a:schemeClr val="tx1"/>
                </a:solidFill>
              </a:rPr>
              <a:t>throws : This describes the exceptions which can be raised by a method.</a:t>
            </a:r>
          </a:p>
          <a:p>
            <a:r>
              <a:rPr lang="en-US" dirty="0">
                <a:solidFill>
                  <a:schemeClr val="tx1"/>
                </a:solidFill>
              </a:rPr>
              <a:t>throw : This raises an exception to the first available handler in the call stack, unwinding the stack along the way.</a:t>
            </a:r>
          </a:p>
        </p:txBody>
      </p:sp>
    </p:spTree>
    <p:extLst>
      <p:ext uri="{BB962C8B-B14F-4D97-AF65-F5344CB8AC3E}">
        <p14:creationId xmlns:p14="http://schemas.microsoft.com/office/powerpoint/2010/main" val="7386689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p:cNvSpPr>
          <p:nvPr>
            <p:ph type="title" idx="4294967295"/>
          </p:nvPr>
        </p:nvSpPr>
        <p:spPr>
          <a:xfrm>
            <a:off x="0" y="412750"/>
            <a:ext cx="8531225" cy="855663"/>
          </a:xfrm>
        </p:spPr>
        <p:txBody>
          <a:bodyPr>
            <a:normAutofit/>
          </a:bodyPr>
          <a:lstStyle/>
          <a:p>
            <a:r>
              <a:rPr lang="en-US" sz="2000" b="1" dirty="0"/>
              <a:t>9</a:t>
            </a:r>
            <a:r>
              <a:rPr lang="en-US" sz="2000" b="1" dirty="0" smtClean="0"/>
              <a:t>.3</a:t>
            </a:r>
            <a:r>
              <a:rPr lang="en-US" sz="2000" b="1" dirty="0"/>
              <a:t>: Handling Exceptions </a:t>
            </a:r>
            <a:br>
              <a:rPr lang="en-US" sz="2000" b="1" dirty="0"/>
            </a:br>
            <a:r>
              <a:rPr lang="en-US" sz="2000" dirty="0"/>
              <a:t>Why to handle exceptions?</a:t>
            </a:r>
          </a:p>
        </p:txBody>
      </p:sp>
      <p:sp>
        <p:nvSpPr>
          <p:cNvPr id="339971" name="Rectangle 3"/>
          <p:cNvSpPr>
            <a:spLocks noGrp="1"/>
          </p:cNvSpPr>
          <p:nvPr>
            <p:ph idx="4294967295"/>
          </p:nvPr>
        </p:nvSpPr>
        <p:spPr>
          <a:xfrm>
            <a:off x="298450" y="1495425"/>
            <a:ext cx="8845550" cy="4643438"/>
          </a:xfrm>
          <a:noFill/>
        </p:spPr>
        <p:txBody>
          <a:bodyPr/>
          <a:lstStyle/>
          <a:p>
            <a:pPr>
              <a:lnSpc>
                <a:spcPts val="2500"/>
              </a:lnSpc>
            </a:pPr>
            <a:r>
              <a:rPr lang="en-US" dirty="0">
                <a:solidFill>
                  <a:schemeClr val="tx1"/>
                </a:solidFill>
              </a:rPr>
              <a:t>Without Exception handling</a:t>
            </a:r>
          </a:p>
          <a:p>
            <a:pPr>
              <a:lnSpc>
                <a:spcPts val="2500"/>
              </a:lnSpc>
            </a:pPr>
            <a:endParaRPr lang="en-US" dirty="0">
              <a:solidFill>
                <a:schemeClr val="tx1"/>
              </a:solidFill>
            </a:endParaRPr>
          </a:p>
          <a:p>
            <a:pPr>
              <a:lnSpc>
                <a:spcPts val="2500"/>
              </a:lnSpc>
            </a:pPr>
            <a:endParaRPr lang="en-US" sz="1800" dirty="0">
              <a:solidFill>
                <a:schemeClr val="tx1"/>
              </a:solidFill>
            </a:endParaRPr>
          </a:p>
          <a:p>
            <a:pPr>
              <a:lnSpc>
                <a:spcPts val="2500"/>
              </a:lnSpc>
            </a:pPr>
            <a:endParaRPr lang="en-US" sz="1800" dirty="0">
              <a:solidFill>
                <a:schemeClr val="tx1"/>
              </a:solidFill>
            </a:endParaRPr>
          </a:p>
          <a:p>
            <a:pPr>
              <a:lnSpc>
                <a:spcPts val="2500"/>
              </a:lnSpc>
            </a:pPr>
            <a:endParaRPr lang="en-US" sz="1800" dirty="0" smtClean="0">
              <a:solidFill>
                <a:schemeClr val="tx1"/>
              </a:solidFill>
            </a:endParaRPr>
          </a:p>
          <a:p>
            <a:pPr>
              <a:lnSpc>
                <a:spcPts val="2500"/>
              </a:lnSpc>
            </a:pPr>
            <a:r>
              <a:rPr lang="en-US" dirty="0" smtClean="0">
                <a:solidFill>
                  <a:schemeClr val="tx1"/>
                </a:solidFill>
              </a:rPr>
              <a:t>With </a:t>
            </a:r>
            <a:r>
              <a:rPr lang="en-US" dirty="0">
                <a:solidFill>
                  <a:schemeClr val="tx1"/>
                </a:solidFill>
              </a:rPr>
              <a:t>Exception handling</a:t>
            </a:r>
          </a:p>
        </p:txBody>
      </p:sp>
      <p:sp>
        <p:nvSpPr>
          <p:cNvPr id="339972" name="AutoShape 4"/>
          <p:cNvSpPr>
            <a:spLocks noChangeArrowheads="1"/>
          </p:cNvSpPr>
          <p:nvPr/>
        </p:nvSpPr>
        <p:spPr bwMode="auto">
          <a:xfrm>
            <a:off x="400968" y="1925119"/>
            <a:ext cx="7467600" cy="1371600"/>
          </a:xfrm>
          <a:prstGeom prst="roundRect">
            <a:avLst>
              <a:gd name="adj" fmla="val 16667"/>
            </a:avLst>
          </a:prstGeom>
          <a:noFill/>
          <a:ln w="9525" algn="ctr">
            <a:solidFill>
              <a:schemeClr val="tx1"/>
            </a:solidFill>
            <a:round/>
            <a:headEnd/>
            <a:tailEnd/>
          </a:ln>
          <a:effectLst/>
        </p:spPr>
        <p:txBody>
          <a:bodyPr wrap="none" lIns="90488" tIns="44450" rIns="90488" bIns="44450" anchor="ctr"/>
          <a:lstStyle/>
          <a:p>
            <a:pPr lvl="1">
              <a:tabLst>
                <a:tab pos="723900" algn="l"/>
                <a:tab pos="1447800" algn="l"/>
                <a:tab pos="2171700" algn="l"/>
                <a:tab pos="2895600" algn="l"/>
              </a:tabLst>
            </a:pPr>
            <a:r>
              <a:rPr lang="en-US" sz="1400" dirty="0">
                <a:latin typeface="+mj-lt"/>
                <a:cs typeface="Arial" pitchFamily="34" charset="0"/>
              </a:rPr>
              <a:t>class </a:t>
            </a:r>
            <a:r>
              <a:rPr lang="en-US" sz="1400" dirty="0" err="1">
                <a:latin typeface="+mj-lt"/>
                <a:cs typeface="Arial" pitchFamily="34" charset="0"/>
              </a:rPr>
              <a:t>WithoutException</a:t>
            </a:r>
            <a:r>
              <a:rPr lang="en-US" sz="1400" dirty="0">
                <a:latin typeface="+mj-lt"/>
                <a:cs typeface="Arial" pitchFamily="34" charset="0"/>
              </a:rPr>
              <a:t> {</a:t>
            </a:r>
          </a:p>
          <a:p>
            <a:pPr lvl="1">
              <a:tabLst>
                <a:tab pos="723900" algn="l"/>
                <a:tab pos="1447800" algn="l"/>
                <a:tab pos="2171700" algn="l"/>
                <a:tab pos="2895600" algn="l"/>
              </a:tabLst>
            </a:pPr>
            <a:r>
              <a:rPr lang="en-US" sz="1400" dirty="0">
                <a:latin typeface="+mj-lt"/>
                <a:cs typeface="Arial" pitchFamily="34" charset="0"/>
              </a:rPr>
              <a:t>    public static void main(String args[]) {</a:t>
            </a:r>
          </a:p>
          <a:p>
            <a:pPr lvl="1">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d = 0;</a:t>
            </a:r>
          </a:p>
          <a:p>
            <a:pPr lvl="1">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a = 42 / d;</a:t>
            </a:r>
          </a:p>
          <a:p>
            <a:pPr lvl="1">
              <a:tabLst>
                <a:tab pos="723900" algn="l"/>
                <a:tab pos="1447800" algn="l"/>
                <a:tab pos="2171700" algn="l"/>
                <a:tab pos="2895600" algn="l"/>
              </a:tabLst>
            </a:pPr>
            <a:r>
              <a:rPr lang="en-US" sz="1400" dirty="0">
                <a:latin typeface="+mj-lt"/>
                <a:cs typeface="Arial" pitchFamily="34" charset="0"/>
              </a:rPr>
              <a:t>       System.out.println(“Will not be printed”); } }</a:t>
            </a:r>
          </a:p>
        </p:txBody>
      </p:sp>
      <p:sp>
        <p:nvSpPr>
          <p:cNvPr id="339973" name="AutoShape 5"/>
          <p:cNvSpPr>
            <a:spLocks noChangeArrowheads="1"/>
          </p:cNvSpPr>
          <p:nvPr/>
        </p:nvSpPr>
        <p:spPr bwMode="auto">
          <a:xfrm>
            <a:off x="400968" y="3925447"/>
            <a:ext cx="7467600" cy="2332849"/>
          </a:xfrm>
          <a:prstGeom prst="roundRect">
            <a:avLst>
              <a:gd name="adj" fmla="val 16667"/>
            </a:avLst>
          </a:prstGeom>
          <a:noFill/>
          <a:ln w="9525" algn="ctr">
            <a:solidFill>
              <a:schemeClr val="tx1"/>
            </a:solidFill>
            <a:round/>
            <a:headEnd/>
            <a:tailEnd/>
          </a:ln>
          <a:effectLst/>
        </p:spPr>
        <p:txBody>
          <a:bodyPr wrap="none" lIns="90488" tIns="44450" rIns="90488" bIns="44450" anchor="ctr"/>
          <a:lstStyle/>
          <a:p>
            <a:pPr lvl="1">
              <a:tabLst>
                <a:tab pos="723900" algn="l"/>
                <a:tab pos="1447800" algn="l"/>
                <a:tab pos="2171700" algn="l"/>
                <a:tab pos="2895600" algn="l"/>
              </a:tabLst>
            </a:pPr>
            <a:r>
              <a:rPr lang="en-US" sz="1400" dirty="0">
                <a:latin typeface="+mj-lt"/>
                <a:cs typeface="Arial" pitchFamily="34" charset="0"/>
              </a:rPr>
              <a:t>class </a:t>
            </a:r>
            <a:r>
              <a:rPr lang="en-US" sz="1400" dirty="0" err="1">
                <a:latin typeface="+mj-lt"/>
                <a:cs typeface="Arial" pitchFamily="34" charset="0"/>
              </a:rPr>
              <a:t>WithExceptionHandling</a:t>
            </a:r>
            <a:r>
              <a:rPr lang="en-US" sz="1400" dirty="0">
                <a:latin typeface="+mj-lt"/>
                <a:cs typeface="Arial" pitchFamily="34" charset="0"/>
              </a:rPr>
              <a:t> {</a:t>
            </a:r>
          </a:p>
          <a:p>
            <a:pPr lvl="1">
              <a:tabLst>
                <a:tab pos="723900" algn="l"/>
                <a:tab pos="1447800" algn="l"/>
                <a:tab pos="2171700" algn="l"/>
                <a:tab pos="2895600" algn="l"/>
              </a:tabLst>
            </a:pPr>
            <a:r>
              <a:rPr lang="en-US" sz="1400" dirty="0">
                <a:latin typeface="+mj-lt"/>
                <a:cs typeface="Arial" pitchFamily="34" charset="0"/>
              </a:rPr>
              <a:t>    public static void main(String args[]) {</a:t>
            </a:r>
          </a:p>
          <a:p>
            <a:pPr lvl="1">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d=0, a;</a:t>
            </a:r>
          </a:p>
          <a:p>
            <a:pPr lvl="1">
              <a:tabLst>
                <a:tab pos="723900" algn="l"/>
                <a:tab pos="1447800" algn="l"/>
                <a:tab pos="2171700" algn="l"/>
                <a:tab pos="2895600" algn="l"/>
              </a:tabLst>
            </a:pPr>
            <a:r>
              <a:rPr lang="en-US" sz="1400" dirty="0">
                <a:latin typeface="+mj-lt"/>
                <a:cs typeface="Arial" pitchFamily="34" charset="0"/>
              </a:rPr>
              <a:t>        try { </a:t>
            </a:r>
          </a:p>
          <a:p>
            <a:pPr lvl="1">
              <a:tabLst>
                <a:tab pos="723900" algn="l"/>
                <a:tab pos="1447800" algn="l"/>
                <a:tab pos="2171700" algn="l"/>
                <a:tab pos="2895600" algn="l"/>
              </a:tabLst>
            </a:pPr>
            <a:r>
              <a:rPr lang="en-US" sz="1400" dirty="0">
                <a:latin typeface="+mj-lt"/>
                <a:cs typeface="Arial" pitchFamily="34" charset="0"/>
              </a:rPr>
              <a:t>             a = 42 / d;</a:t>
            </a:r>
          </a:p>
          <a:p>
            <a:pPr lvl="1">
              <a:tabLst>
                <a:tab pos="723900" algn="l"/>
                <a:tab pos="1447800" algn="l"/>
                <a:tab pos="2171700" algn="l"/>
                <a:tab pos="2895600" algn="l"/>
              </a:tabLst>
            </a:pPr>
            <a:r>
              <a:rPr lang="en-US" sz="1400" dirty="0">
                <a:latin typeface="+mj-lt"/>
                <a:cs typeface="Arial" pitchFamily="34" charset="0"/>
              </a:rPr>
              <a:t>             System.out.println("This will not be printed.");</a:t>
            </a:r>
          </a:p>
          <a:p>
            <a:pPr lvl="1">
              <a:tabLst>
                <a:tab pos="723900" algn="l"/>
                <a:tab pos="1447800" algn="l"/>
                <a:tab pos="2171700" algn="l"/>
                <a:tab pos="2895600" algn="l"/>
              </a:tabLst>
            </a:pPr>
            <a:r>
              <a:rPr lang="en-US" sz="1400" dirty="0">
                <a:latin typeface="+mj-lt"/>
                <a:cs typeface="Arial" pitchFamily="34" charset="0"/>
              </a:rPr>
              <a:t>        } catch (</a:t>
            </a:r>
            <a:r>
              <a:rPr lang="en-US" sz="1400" dirty="0" err="1">
                <a:latin typeface="+mj-lt"/>
                <a:cs typeface="Arial" pitchFamily="34" charset="0"/>
              </a:rPr>
              <a:t>ArithmeticException</a:t>
            </a:r>
            <a:r>
              <a:rPr lang="en-US" sz="1400" dirty="0">
                <a:latin typeface="+mj-lt"/>
                <a:cs typeface="Arial" pitchFamily="34" charset="0"/>
              </a:rPr>
              <a:t> e) {</a:t>
            </a:r>
          </a:p>
          <a:p>
            <a:pPr lvl="1">
              <a:tabLst>
                <a:tab pos="723900" algn="l"/>
                <a:tab pos="1447800" algn="l"/>
                <a:tab pos="2171700" algn="l"/>
                <a:tab pos="2895600" algn="l"/>
              </a:tabLst>
            </a:pPr>
            <a:r>
              <a:rPr lang="en-US" sz="1400" dirty="0">
                <a:latin typeface="+mj-lt"/>
                <a:cs typeface="Arial" pitchFamily="34" charset="0"/>
              </a:rPr>
              <a:t>               System.out.println("Division by zero."); </a:t>
            </a:r>
          </a:p>
          <a:p>
            <a:pPr lvl="1">
              <a:tabLst>
                <a:tab pos="723900" algn="l"/>
                <a:tab pos="1447800" algn="l"/>
                <a:tab pos="2171700" algn="l"/>
                <a:tab pos="2895600" algn="l"/>
              </a:tabLst>
            </a:pPr>
            <a:r>
              <a:rPr lang="en-US" sz="1400" dirty="0">
                <a:latin typeface="+mj-lt"/>
                <a:cs typeface="Arial" pitchFamily="34" charset="0"/>
              </a:rPr>
              <a:t>            }</a:t>
            </a:r>
          </a:p>
          <a:p>
            <a:pPr lvl="1">
              <a:tabLst>
                <a:tab pos="723900" algn="l"/>
                <a:tab pos="1447800" algn="l"/>
                <a:tab pos="2171700" algn="l"/>
                <a:tab pos="2895600" algn="l"/>
              </a:tabLst>
            </a:pPr>
            <a:r>
              <a:rPr lang="en-US" sz="1400" dirty="0">
                <a:latin typeface="+mj-lt"/>
                <a:cs typeface="Arial" pitchFamily="34" charset="0"/>
              </a:rPr>
              <a:t>System.out.println("This will get printed"); } }</a:t>
            </a:r>
          </a:p>
        </p:txBody>
      </p:sp>
    </p:spTree>
    <p:extLst>
      <p:ext uri="{BB962C8B-B14F-4D97-AF65-F5344CB8AC3E}">
        <p14:creationId xmlns:p14="http://schemas.microsoft.com/office/powerpoint/2010/main" val="12589712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2018" name="Rectangle 2"/>
          <p:cNvSpPr>
            <a:spLocks noGrp="1"/>
          </p:cNvSpPr>
          <p:nvPr>
            <p:ph type="title" idx="4294967295"/>
          </p:nvPr>
        </p:nvSpPr>
        <p:spPr>
          <a:xfrm>
            <a:off x="0" y="412750"/>
            <a:ext cx="8531225" cy="855663"/>
          </a:xfrm>
        </p:spPr>
        <p:txBody>
          <a:bodyPr>
            <a:normAutofit/>
          </a:bodyPr>
          <a:lstStyle/>
          <a:p>
            <a:r>
              <a:rPr lang="en-US" sz="2000" b="1" dirty="0">
                <a:solidFill>
                  <a:prstClr val="black"/>
                </a:solidFill>
              </a:rPr>
              <a:t>5.3: Handling Exceptions </a:t>
            </a:r>
            <a:r>
              <a:rPr lang="en-US" sz="2000" b="1" dirty="0" smtClean="0">
                <a:solidFill>
                  <a:prstClr val="black"/>
                </a:solidFill>
              </a:rPr>
              <a:t/>
            </a:r>
            <a:br>
              <a:rPr lang="en-US" sz="2000" b="1" dirty="0" smtClean="0">
                <a:solidFill>
                  <a:prstClr val="black"/>
                </a:solidFill>
              </a:rPr>
            </a:br>
            <a:r>
              <a:rPr lang="en-US" sz="2000" dirty="0" smtClean="0"/>
              <a:t>Why </a:t>
            </a:r>
            <a:r>
              <a:rPr lang="en-US" sz="2000" dirty="0"/>
              <a:t>to handle exceptions?</a:t>
            </a:r>
          </a:p>
        </p:txBody>
      </p:sp>
      <p:sp>
        <p:nvSpPr>
          <p:cNvPr id="342019" name="Rectangle 3"/>
          <p:cNvSpPr>
            <a:spLocks noGrp="1"/>
          </p:cNvSpPr>
          <p:nvPr>
            <p:ph idx="4294967295"/>
          </p:nvPr>
        </p:nvSpPr>
        <p:spPr>
          <a:xfrm>
            <a:off x="298450" y="1495425"/>
            <a:ext cx="8845550" cy="4643438"/>
          </a:xfrm>
        </p:spPr>
        <p:txBody>
          <a:bodyPr/>
          <a:lstStyle/>
          <a:p>
            <a:r>
              <a:rPr lang="en-US" dirty="0">
                <a:solidFill>
                  <a:schemeClr val="tx1"/>
                </a:solidFill>
              </a:rPr>
              <a:t>Notes </a:t>
            </a:r>
            <a:r>
              <a:rPr lang="en-US" dirty="0" smtClean="0">
                <a:solidFill>
                  <a:schemeClr val="tx1"/>
                </a:solidFill>
              </a:rPr>
              <a:t>page</a:t>
            </a:r>
            <a:endParaRPr lang="en-US" dirty="0">
              <a:solidFill>
                <a:schemeClr val="tx1"/>
              </a:solidFill>
            </a:endParaRPr>
          </a:p>
        </p:txBody>
      </p:sp>
    </p:spTree>
    <p:extLst>
      <p:ext uri="{BB962C8B-B14F-4D97-AF65-F5344CB8AC3E}">
        <p14:creationId xmlns:p14="http://schemas.microsoft.com/office/powerpoint/2010/main" val="358321260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60" name="Rectangle 8"/>
          <p:cNvSpPr>
            <a:spLocks noGrp="1"/>
          </p:cNvSpPr>
          <p:nvPr>
            <p:ph type="title" idx="4294967295"/>
          </p:nvPr>
        </p:nvSpPr>
        <p:spPr>
          <a:xfrm>
            <a:off x="0" y="412750"/>
            <a:ext cx="8531225" cy="855663"/>
          </a:xfrm>
          <a:noFill/>
        </p:spPr>
        <p:txBody>
          <a:bodyPr>
            <a:normAutofit/>
          </a:bodyPr>
          <a:lstStyle/>
          <a:p>
            <a:r>
              <a:rPr lang="en-US" sz="2000" b="1" dirty="0"/>
              <a:t>9</a:t>
            </a:r>
            <a:r>
              <a:rPr lang="en-US" sz="2000" b="1" dirty="0" smtClean="0"/>
              <a:t>.3</a:t>
            </a:r>
            <a:r>
              <a:rPr lang="en-US" sz="2000" b="1" dirty="0"/>
              <a:t>: Handling Exceptions</a:t>
            </a:r>
            <a:br>
              <a:rPr lang="en-US" sz="2000" b="1" dirty="0"/>
            </a:br>
            <a:r>
              <a:rPr lang="en-US" sz="2000" b="1" dirty="0"/>
              <a:t> </a:t>
            </a:r>
            <a:r>
              <a:rPr lang="en-US" sz="2000" dirty="0"/>
              <a:t>Try and Catch</a:t>
            </a:r>
          </a:p>
        </p:txBody>
      </p:sp>
      <p:sp>
        <p:nvSpPr>
          <p:cNvPr id="305161" name="Rectangle 9"/>
          <p:cNvSpPr>
            <a:spLocks noGrp="1"/>
          </p:cNvSpPr>
          <p:nvPr>
            <p:ph idx="4294967295"/>
          </p:nvPr>
        </p:nvSpPr>
        <p:spPr>
          <a:xfrm>
            <a:off x="298450" y="1495425"/>
            <a:ext cx="8845550" cy="4643438"/>
          </a:xfrm>
        </p:spPr>
        <p:txBody>
          <a:bodyPr/>
          <a:lstStyle/>
          <a:p>
            <a:r>
              <a:rPr lang="en-US" dirty="0">
                <a:solidFill>
                  <a:schemeClr val="tx1"/>
                </a:solidFill>
              </a:rPr>
              <a:t>The </a:t>
            </a:r>
            <a:r>
              <a:rPr lang="en-US" b="0" dirty="0">
                <a:solidFill>
                  <a:schemeClr val="tx1"/>
                </a:solidFill>
              </a:rPr>
              <a:t>try</a:t>
            </a:r>
            <a:r>
              <a:rPr lang="en-US" dirty="0">
                <a:solidFill>
                  <a:schemeClr val="tx1"/>
                </a:solidFill>
              </a:rPr>
              <a:t> structure has three parts:</a:t>
            </a:r>
          </a:p>
          <a:p>
            <a:pPr lvl="1"/>
            <a:r>
              <a:rPr lang="en-US" dirty="0">
                <a:solidFill>
                  <a:schemeClr val="tx1"/>
                </a:solidFill>
              </a:rPr>
              <a:t>The try block : Code in which exceptions are thrown</a:t>
            </a:r>
          </a:p>
          <a:p>
            <a:pPr lvl="1"/>
            <a:r>
              <a:rPr lang="en-US" dirty="0">
                <a:solidFill>
                  <a:schemeClr val="tx1"/>
                </a:solidFill>
              </a:rPr>
              <a:t>One or more catch blocks : Respond to different Exceptions</a:t>
            </a:r>
          </a:p>
          <a:p>
            <a:pPr lvl="1"/>
            <a:r>
              <a:rPr lang="en-US" dirty="0">
                <a:solidFill>
                  <a:schemeClr val="tx1"/>
                </a:solidFill>
              </a:rPr>
              <a:t>An optional finally block : Contains code that will be executed regardless of exception occurring or not</a:t>
            </a:r>
          </a:p>
          <a:p>
            <a:r>
              <a:rPr lang="en-US" dirty="0">
                <a:solidFill>
                  <a:schemeClr val="tx1"/>
                </a:solidFill>
              </a:rPr>
              <a:t>The </a:t>
            </a:r>
            <a:r>
              <a:rPr lang="en-US" b="0" dirty="0">
                <a:solidFill>
                  <a:schemeClr val="tx1"/>
                </a:solidFill>
              </a:rPr>
              <a:t>catch</a:t>
            </a:r>
            <a:r>
              <a:rPr lang="en-US" dirty="0">
                <a:solidFill>
                  <a:schemeClr val="tx1"/>
                </a:solidFill>
              </a:rPr>
              <a:t> Block:</a:t>
            </a:r>
          </a:p>
          <a:p>
            <a:pPr lvl="1"/>
            <a:r>
              <a:rPr lang="en-US" dirty="0">
                <a:solidFill>
                  <a:schemeClr val="tx1"/>
                </a:solidFill>
              </a:rPr>
              <a:t>If exception occurs in try block, program flow jumps to the catch blocks.</a:t>
            </a:r>
          </a:p>
          <a:p>
            <a:pPr lvl="1"/>
            <a:r>
              <a:rPr lang="en-US" dirty="0">
                <a:solidFill>
                  <a:schemeClr val="tx1"/>
                </a:solidFill>
              </a:rPr>
              <a:t>Any catch block matching the caught exception is executed.</a:t>
            </a:r>
          </a:p>
        </p:txBody>
      </p:sp>
    </p:spTree>
    <p:extLst>
      <p:ext uri="{BB962C8B-B14F-4D97-AF65-F5344CB8AC3E}">
        <p14:creationId xmlns:p14="http://schemas.microsoft.com/office/powerpoint/2010/main" val="36611450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501" name="Rectangle 77"/>
          <p:cNvSpPr>
            <a:spLocks noGrp="1" noChangeArrowheads="1"/>
          </p:cNvSpPr>
          <p:nvPr>
            <p:ph type="title" idx="4294967295"/>
          </p:nvPr>
        </p:nvSpPr>
        <p:spPr>
          <a:xfrm>
            <a:off x="0" y="412750"/>
            <a:ext cx="8531225" cy="855663"/>
          </a:xfrm>
          <a:noFill/>
          <a:ln/>
        </p:spPr>
        <p:txBody>
          <a:bodyPr lIns="90488" tIns="44450" rIns="90488" bIns="44450">
            <a:normAutofit/>
          </a:bodyPr>
          <a:lstStyle/>
          <a:p>
            <a:r>
              <a:rPr lang="en-US" sz="2000" b="1" dirty="0"/>
              <a:t>9</a:t>
            </a:r>
            <a:r>
              <a:rPr lang="en-US" sz="2000" b="1" dirty="0" smtClean="0"/>
              <a:t>.3</a:t>
            </a:r>
            <a:r>
              <a:rPr lang="en-US" sz="2000" b="1" dirty="0"/>
              <a:t>: Handling Exceptions </a:t>
            </a:r>
            <a:br>
              <a:rPr lang="en-US" sz="2000" b="1" dirty="0"/>
            </a:br>
            <a:r>
              <a:rPr lang="en-US" sz="2000" dirty="0"/>
              <a:t>Using Try and Catch</a:t>
            </a:r>
          </a:p>
        </p:txBody>
      </p:sp>
      <p:sp>
        <p:nvSpPr>
          <p:cNvPr id="359426" name="Rectangle 2"/>
          <p:cNvSpPr>
            <a:spLocks noGrp="1"/>
          </p:cNvSpPr>
          <p:nvPr>
            <p:ph idx="4294967295"/>
          </p:nvPr>
        </p:nvSpPr>
        <p:spPr>
          <a:xfrm>
            <a:off x="298450" y="1495425"/>
            <a:ext cx="8845550" cy="4643438"/>
          </a:xfrm>
          <a:noFill/>
        </p:spPr>
        <p:txBody>
          <a:bodyPr/>
          <a:lstStyle/>
          <a:p>
            <a:r>
              <a:rPr lang="en-US" b="0" dirty="0">
                <a:solidFill>
                  <a:schemeClr val="tx1"/>
                </a:solidFill>
              </a:rPr>
              <a:t>Execute the TryCatchDemo.java </a:t>
            </a:r>
            <a:r>
              <a:rPr lang="en-US" b="0" dirty="0" smtClean="0">
                <a:solidFill>
                  <a:schemeClr val="tx1"/>
                </a:solidFill>
              </a:rPr>
              <a:t>program</a:t>
            </a:r>
          </a:p>
          <a:p>
            <a:endParaRPr lang="en-US" dirty="0">
              <a:solidFill>
                <a:schemeClr val="tx1"/>
              </a:solidFill>
            </a:endParaRPr>
          </a:p>
        </p:txBody>
      </p:sp>
    </p:spTree>
    <p:extLst>
      <p:ext uri="{BB962C8B-B14F-4D97-AF65-F5344CB8AC3E}">
        <p14:creationId xmlns:p14="http://schemas.microsoft.com/office/powerpoint/2010/main" val="24587273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344384" y="1495425"/>
            <a:ext cx="7635834" cy="4643438"/>
          </a:xfrm>
        </p:spPr>
        <p:txBody>
          <a:bodyPr/>
          <a:lstStyle/>
          <a:p>
            <a:r>
              <a:rPr lang="en-US" dirty="0"/>
              <a:t>On completion of this lesson, you will be able to</a:t>
            </a:r>
            <a:r>
              <a:rPr lang="en-US" dirty="0" smtClean="0"/>
              <a:t>:</a:t>
            </a:r>
          </a:p>
          <a:p>
            <a:endParaRPr lang="en-US" dirty="0" smtClean="0"/>
          </a:p>
          <a:p>
            <a:endParaRPr lang="en-US" dirty="0"/>
          </a:p>
          <a:p>
            <a:endParaRPr lang="en-US" dirty="0"/>
          </a:p>
          <a:p>
            <a:pPr lvl="1"/>
            <a:r>
              <a:rPr lang="en-US" dirty="0"/>
              <a:t>Explain the concept of Exception</a:t>
            </a:r>
          </a:p>
          <a:p>
            <a:pPr lvl="1"/>
            <a:r>
              <a:rPr lang="en-US" dirty="0"/>
              <a:t>Describe types of Exceptions</a:t>
            </a:r>
          </a:p>
          <a:p>
            <a:pPr lvl="1"/>
            <a:r>
              <a:rPr lang="en-US" dirty="0"/>
              <a:t>Handle Exception in Java</a:t>
            </a:r>
          </a:p>
          <a:p>
            <a:pPr lvl="1"/>
            <a:r>
              <a:rPr lang="en-US" dirty="0"/>
              <a:t>Create your own Exceptions</a:t>
            </a:r>
          </a:p>
          <a:p>
            <a:pPr lvl="1"/>
            <a:r>
              <a:rPr lang="en-US" dirty="0"/>
              <a:t>State best practices on Exception</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9.4: </a:t>
            </a:r>
            <a:r>
              <a:rPr lang="en-US" sz="2000" dirty="0"/>
              <a:t>: Try-with-resources</a:t>
            </a:r>
            <a:r>
              <a:rPr lang="en-US" sz="2000" dirty="0" smtClean="0"/>
              <a:t> </a:t>
            </a:r>
            <a:br>
              <a:rPr lang="en-US" sz="2000" dirty="0" smtClean="0"/>
            </a:br>
            <a:r>
              <a:rPr lang="en-US" sz="2000" dirty="0" smtClean="0"/>
              <a:t>Try-with-resources </a:t>
            </a:r>
            <a:endParaRPr lang="en-US" sz="2000" dirty="0"/>
          </a:p>
        </p:txBody>
      </p:sp>
      <p:sp>
        <p:nvSpPr>
          <p:cNvPr id="2" name="Content Placeholder 1"/>
          <p:cNvSpPr>
            <a:spLocks noGrp="1"/>
          </p:cNvSpPr>
          <p:nvPr>
            <p:ph idx="4294967295"/>
          </p:nvPr>
        </p:nvSpPr>
        <p:spPr>
          <a:xfrm>
            <a:off x="298450" y="1495425"/>
            <a:ext cx="8845550" cy="4870450"/>
          </a:xfrm>
        </p:spPr>
        <p:txBody>
          <a:bodyPr/>
          <a:lstStyle/>
          <a:p>
            <a:r>
              <a:rPr lang="en-US" dirty="0"/>
              <a:t>Resources used by java programs like file or database connection needs to be closed properly  </a:t>
            </a:r>
          </a:p>
          <a:p>
            <a:r>
              <a:rPr lang="en-US" dirty="0"/>
              <a:t>To close resource automatically in exception handling,  Java 7 has added try-with-resources: </a:t>
            </a:r>
          </a:p>
          <a:p>
            <a:endParaRPr lang="en-US" dirty="0"/>
          </a:p>
          <a:p>
            <a:endParaRPr lang="en-US" dirty="0"/>
          </a:p>
          <a:p>
            <a:endParaRPr lang="en-US" dirty="0"/>
          </a:p>
          <a:p>
            <a:endParaRPr lang="en-US" dirty="0"/>
          </a:p>
          <a:p>
            <a:endParaRPr lang="en-US" dirty="0"/>
          </a:p>
          <a:p>
            <a:endParaRPr lang="en-US" dirty="0"/>
          </a:p>
          <a:p>
            <a:endParaRPr lang="en-US" dirty="0"/>
          </a:p>
          <a:p>
            <a:r>
              <a:rPr lang="en-US" dirty="0"/>
              <a:t>It can be used to close resources that implement </a:t>
            </a:r>
            <a:r>
              <a:rPr lang="en-US" dirty="0" err="1"/>
              <a:t>java.lang.AutoCloseable</a:t>
            </a:r>
            <a:r>
              <a:rPr lang="en-US" dirty="0"/>
              <a:t> </a:t>
            </a:r>
          </a:p>
        </p:txBody>
      </p:sp>
      <p:sp>
        <p:nvSpPr>
          <p:cNvPr id="5" name="AutoShape 4"/>
          <p:cNvSpPr>
            <a:spLocks noChangeArrowheads="1"/>
          </p:cNvSpPr>
          <p:nvPr/>
        </p:nvSpPr>
        <p:spPr bwMode="auto">
          <a:xfrm>
            <a:off x="771185" y="3134495"/>
            <a:ext cx="7601630" cy="1960019"/>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35000"/>
              </a:lnSpc>
            </a:pPr>
            <a:r>
              <a:rPr lang="en-US" sz="1400" dirty="0" smtClean="0">
                <a:solidFill>
                  <a:schemeClr val="tx1"/>
                </a:solidFill>
                <a:latin typeface="+mj-lt"/>
                <a:cs typeface="Arial" pitchFamily="34" charset="0"/>
              </a:rPr>
              <a:t>try (resource1; resource 2; ….. resource n) {</a:t>
            </a:r>
          </a:p>
          <a:p>
            <a:pPr lvl="1">
              <a:lnSpc>
                <a:spcPct val="135000"/>
              </a:lnSpc>
            </a:pPr>
            <a:r>
              <a:rPr lang="en-US" sz="1400" dirty="0">
                <a:solidFill>
                  <a:schemeClr val="tx1"/>
                </a:solidFill>
                <a:latin typeface="+mj-lt"/>
                <a:cs typeface="Arial" pitchFamily="34" charset="0"/>
              </a:rPr>
              <a:t> </a:t>
            </a:r>
            <a:r>
              <a:rPr lang="en-US" sz="1400" dirty="0" smtClean="0">
                <a:solidFill>
                  <a:schemeClr val="tx1"/>
                </a:solidFill>
                <a:latin typeface="+mj-lt"/>
                <a:cs typeface="Arial" pitchFamily="34" charset="0"/>
              </a:rPr>
              <a:t>     //resource related work</a:t>
            </a:r>
            <a:endParaRPr lang="en-US" sz="1400" dirty="0">
              <a:solidFill>
                <a:schemeClr val="tx1"/>
              </a:solidFill>
              <a:latin typeface="+mj-lt"/>
              <a:cs typeface="Arial" pitchFamily="34" charset="0"/>
            </a:endParaRPr>
          </a:p>
          <a:p>
            <a:pPr lvl="1">
              <a:lnSpc>
                <a:spcPct val="135000"/>
              </a:lnSpc>
            </a:pPr>
            <a:r>
              <a:rPr lang="en-US" sz="1400" dirty="0" smtClean="0">
                <a:solidFill>
                  <a:schemeClr val="tx1"/>
                </a:solidFill>
                <a:latin typeface="+mj-lt"/>
                <a:cs typeface="Arial" pitchFamily="34" charset="0"/>
              </a:rPr>
              <a:t>}</a:t>
            </a:r>
          </a:p>
          <a:p>
            <a:pPr lvl="1">
              <a:lnSpc>
                <a:spcPct val="135000"/>
              </a:lnSpc>
            </a:pPr>
            <a:r>
              <a:rPr lang="en-US" sz="1400" dirty="0" smtClean="0">
                <a:solidFill>
                  <a:schemeClr val="tx1"/>
                </a:solidFill>
                <a:latin typeface="+mj-lt"/>
                <a:cs typeface="Arial" pitchFamily="34" charset="0"/>
              </a:rPr>
              <a:t>catch (Exception e) { </a:t>
            </a:r>
          </a:p>
          <a:p>
            <a:pPr lvl="1">
              <a:lnSpc>
                <a:spcPct val="135000"/>
              </a:lnSpc>
            </a:pPr>
            <a:r>
              <a:rPr lang="en-US" sz="1400" dirty="0">
                <a:solidFill>
                  <a:schemeClr val="tx1"/>
                </a:solidFill>
                <a:latin typeface="+mj-lt"/>
                <a:cs typeface="Arial" pitchFamily="34" charset="0"/>
              </a:rPr>
              <a:t> </a:t>
            </a:r>
            <a:r>
              <a:rPr lang="en-US" sz="1400" dirty="0" smtClean="0">
                <a:solidFill>
                  <a:schemeClr val="tx1"/>
                </a:solidFill>
                <a:latin typeface="+mj-lt"/>
                <a:cs typeface="Arial" pitchFamily="34" charset="0"/>
              </a:rPr>
              <a:t>   //handle exception </a:t>
            </a:r>
            <a:br>
              <a:rPr lang="en-US" sz="1400" dirty="0" smtClean="0">
                <a:solidFill>
                  <a:schemeClr val="tx1"/>
                </a:solidFill>
                <a:latin typeface="+mj-lt"/>
                <a:cs typeface="Arial" pitchFamily="34" charset="0"/>
              </a:rPr>
            </a:b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Tree>
    <p:extLst>
      <p:ext uri="{BB962C8B-B14F-4D97-AF65-F5344CB8AC3E}">
        <p14:creationId xmlns:p14="http://schemas.microsoft.com/office/powerpoint/2010/main" val="1560523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9.5: Multi catch blocks</a:t>
            </a:r>
            <a:br>
              <a:rPr lang="en-US" sz="2000" dirty="0"/>
            </a:br>
            <a:r>
              <a:rPr lang="en-US" sz="2000" dirty="0" smtClean="0"/>
              <a:t>Multiple </a:t>
            </a:r>
            <a:r>
              <a:rPr lang="en-US" sz="2000" dirty="0"/>
              <a:t>Catch Blocks</a:t>
            </a:r>
          </a:p>
        </p:txBody>
      </p:sp>
      <p:sp>
        <p:nvSpPr>
          <p:cNvPr id="308227" name="Rectangle 3"/>
          <p:cNvSpPr>
            <a:spLocks noGrp="1"/>
          </p:cNvSpPr>
          <p:nvPr>
            <p:ph idx="4294967295"/>
          </p:nvPr>
        </p:nvSpPr>
        <p:spPr>
          <a:xfrm>
            <a:off x="298450" y="1495425"/>
            <a:ext cx="8845550" cy="4643438"/>
          </a:xfrm>
        </p:spPr>
        <p:txBody>
          <a:bodyPr/>
          <a:lstStyle/>
          <a:p>
            <a:r>
              <a:rPr lang="en-US" dirty="0">
                <a:solidFill>
                  <a:schemeClr val="tx1"/>
                </a:solidFill>
              </a:rPr>
              <a:t>If you include multiple catch blocks, the order is important.</a:t>
            </a:r>
          </a:p>
        </p:txBody>
      </p:sp>
      <p:sp>
        <p:nvSpPr>
          <p:cNvPr id="308228" name="AutoShape 4"/>
          <p:cNvSpPr>
            <a:spLocks noChangeArrowheads="1"/>
          </p:cNvSpPr>
          <p:nvPr/>
        </p:nvSpPr>
        <p:spPr bwMode="auto">
          <a:xfrm>
            <a:off x="370122" y="2142690"/>
            <a:ext cx="6858000" cy="2667000"/>
          </a:xfrm>
          <a:prstGeom prst="roundRect">
            <a:avLst>
              <a:gd name="adj" fmla="val 16667"/>
            </a:avLst>
          </a:prstGeom>
          <a:noFill/>
          <a:ln w="9525" algn="ctr">
            <a:solidFill>
              <a:schemeClr val="tx1"/>
            </a:solidFill>
            <a:round/>
            <a:headEnd/>
            <a:tailEnd/>
          </a:ln>
          <a:effectLst/>
        </p:spPr>
        <p:txBody>
          <a:bodyPr wrap="none" lIns="90488" tIns="44450" rIns="90488" bIns="44450" anchor="ctr"/>
          <a:lstStyle/>
          <a:p>
            <a:pPr lvl="1">
              <a:tabLst>
                <a:tab pos="723900" algn="l"/>
                <a:tab pos="1447800" algn="l"/>
                <a:tab pos="2171700" algn="l"/>
                <a:tab pos="2895600" algn="l"/>
              </a:tabLst>
            </a:pPr>
            <a:r>
              <a:rPr lang="en-US" sz="1400" dirty="0">
                <a:latin typeface="+mj-lt"/>
                <a:cs typeface="Arial" pitchFamily="34" charset="0"/>
              </a:rPr>
              <a:t>public void divide(</a:t>
            </a:r>
            <a:r>
              <a:rPr lang="en-US" sz="1400" dirty="0" err="1">
                <a:latin typeface="+mj-lt"/>
                <a:cs typeface="Arial" pitchFamily="34" charset="0"/>
              </a:rPr>
              <a:t>int</a:t>
            </a:r>
            <a:r>
              <a:rPr lang="en-US" sz="1400" dirty="0">
                <a:latin typeface="+mj-lt"/>
                <a:cs typeface="Arial" pitchFamily="34" charset="0"/>
              </a:rPr>
              <a:t> </a:t>
            </a:r>
            <a:r>
              <a:rPr lang="en-US" sz="1400" dirty="0" err="1">
                <a:latin typeface="+mj-lt"/>
                <a:cs typeface="Arial" pitchFamily="34" charset="0"/>
              </a:rPr>
              <a:t>x,int</a:t>
            </a:r>
            <a:r>
              <a:rPr lang="en-US" sz="1400" dirty="0">
                <a:latin typeface="+mj-lt"/>
                <a:cs typeface="Arial" pitchFamily="34" charset="0"/>
              </a:rPr>
              <a:t> y)</a:t>
            </a:r>
          </a:p>
          <a:p>
            <a:pPr lvl="1">
              <a:tabLst>
                <a:tab pos="723900" algn="l"/>
                <a:tab pos="1447800" algn="l"/>
                <a:tab pos="2171700" algn="l"/>
                <a:tab pos="2895600" algn="l"/>
              </a:tabLst>
            </a:pPr>
            <a:r>
              <a:rPr lang="en-US" sz="1400" dirty="0">
                <a:latin typeface="+mj-lt"/>
                <a:cs typeface="Arial" pitchFamily="34" charset="0"/>
              </a:rPr>
              <a:t>{</a:t>
            </a:r>
          </a:p>
          <a:p>
            <a:pPr lvl="1">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a:t>
            </a:r>
            <a:r>
              <a:rPr lang="en-US" sz="1400" dirty="0" err="1">
                <a:latin typeface="+mj-lt"/>
                <a:cs typeface="Arial" pitchFamily="34" charset="0"/>
              </a:rPr>
              <a:t>ans</a:t>
            </a:r>
            <a:r>
              <a:rPr lang="en-US" sz="1400" dirty="0">
                <a:latin typeface="+mj-lt"/>
                <a:cs typeface="Arial" pitchFamily="34" charset="0"/>
              </a:rPr>
              <a:t>=0;</a:t>
            </a:r>
          </a:p>
          <a:p>
            <a:pPr lvl="1">
              <a:tabLst>
                <a:tab pos="723900" algn="l"/>
                <a:tab pos="1447800" algn="l"/>
                <a:tab pos="2171700" algn="l"/>
                <a:tab pos="2895600" algn="l"/>
              </a:tabLst>
            </a:pPr>
            <a:r>
              <a:rPr lang="en-US" sz="1400" dirty="0">
                <a:latin typeface="+mj-lt"/>
                <a:cs typeface="Arial" pitchFamily="34" charset="0"/>
              </a:rPr>
              <a:t>	try{</a:t>
            </a:r>
          </a:p>
          <a:p>
            <a:pPr lvl="1">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ans</a:t>
            </a:r>
            <a:r>
              <a:rPr lang="en-US" sz="1400" dirty="0">
                <a:latin typeface="+mj-lt"/>
                <a:cs typeface="Arial" pitchFamily="34" charset="0"/>
              </a:rPr>
              <a:t>=x/y;</a:t>
            </a:r>
          </a:p>
          <a:p>
            <a:pPr lvl="1">
              <a:tabLst>
                <a:tab pos="723900" algn="l"/>
                <a:tab pos="1447800" algn="l"/>
                <a:tab pos="2171700" algn="l"/>
                <a:tab pos="2895600" algn="l"/>
              </a:tabLst>
            </a:pPr>
            <a:r>
              <a:rPr lang="en-US" sz="1400" dirty="0">
                <a:latin typeface="+mj-lt"/>
                <a:cs typeface="Arial" pitchFamily="34" charset="0"/>
              </a:rPr>
              <a:t>	}catch(Exception e) {</a:t>
            </a:r>
          </a:p>
          <a:p>
            <a:pPr lvl="1">
              <a:tabLst>
                <a:tab pos="723900" algn="l"/>
                <a:tab pos="1447800" algn="l"/>
                <a:tab pos="2171700" algn="l"/>
                <a:tab pos="2895600" algn="l"/>
              </a:tabLst>
            </a:pPr>
            <a:r>
              <a:rPr lang="en-US" sz="1400" dirty="0">
                <a:latin typeface="+mj-lt"/>
                <a:cs typeface="Arial" pitchFamily="34" charset="0"/>
              </a:rPr>
              <a:t>             //handle }</a:t>
            </a:r>
          </a:p>
          <a:p>
            <a:pPr lvl="1">
              <a:tabLst>
                <a:tab pos="723900" algn="l"/>
                <a:tab pos="1447800" algn="l"/>
                <a:tab pos="2171700" algn="l"/>
                <a:tab pos="2895600" algn="l"/>
              </a:tabLst>
            </a:pPr>
            <a:r>
              <a:rPr lang="en-US" sz="1400" dirty="0">
                <a:latin typeface="+mj-lt"/>
                <a:cs typeface="Arial" pitchFamily="34" charset="0"/>
              </a:rPr>
              <a:t>	 catch(</a:t>
            </a:r>
            <a:r>
              <a:rPr lang="en-US" sz="1400" dirty="0" err="1">
                <a:latin typeface="+mj-lt"/>
                <a:cs typeface="Arial" pitchFamily="34" charset="0"/>
              </a:rPr>
              <a:t>ArithmeticException</a:t>
            </a:r>
            <a:r>
              <a:rPr lang="en-US" sz="1400" dirty="0">
                <a:latin typeface="+mj-lt"/>
                <a:cs typeface="Arial" pitchFamily="34" charset="0"/>
              </a:rPr>
              <a:t> f) {</a:t>
            </a:r>
          </a:p>
          <a:p>
            <a:pPr lvl="1">
              <a:tabLst>
                <a:tab pos="723900" algn="l"/>
                <a:tab pos="1447800" algn="l"/>
                <a:tab pos="2171700" algn="l"/>
                <a:tab pos="2895600" algn="l"/>
              </a:tabLst>
            </a:pPr>
            <a:r>
              <a:rPr lang="en-US" sz="1400" dirty="0">
                <a:latin typeface="+mj-lt"/>
                <a:cs typeface="Arial" pitchFamily="34" charset="0"/>
              </a:rPr>
              <a:t>             //handle}</a:t>
            </a:r>
          </a:p>
        </p:txBody>
      </p:sp>
      <p:pic>
        <p:nvPicPr>
          <p:cNvPr id="308229" name="Picture 5" descr="light bulb2"/>
          <p:cNvPicPr>
            <a:picLocks noChangeAspect="1" noChangeArrowheads="1"/>
          </p:cNvPicPr>
          <p:nvPr/>
        </p:nvPicPr>
        <p:blipFill>
          <a:blip r:embed="rId3" cstate="print"/>
          <a:srcRect/>
          <a:stretch>
            <a:fillRect/>
          </a:stretch>
        </p:blipFill>
        <p:spPr bwMode="auto">
          <a:xfrm>
            <a:off x="6694722" y="5133540"/>
            <a:ext cx="609600" cy="533400"/>
          </a:xfrm>
          <a:prstGeom prst="rect">
            <a:avLst/>
          </a:prstGeom>
          <a:noFill/>
        </p:spPr>
      </p:pic>
      <p:sp>
        <p:nvSpPr>
          <p:cNvPr id="308234" name="AutoShape 10"/>
          <p:cNvSpPr>
            <a:spLocks noChangeArrowheads="1"/>
          </p:cNvSpPr>
          <p:nvPr/>
        </p:nvSpPr>
        <p:spPr bwMode="auto">
          <a:xfrm>
            <a:off x="827322" y="5076390"/>
            <a:ext cx="5867400" cy="533400"/>
          </a:xfrm>
          <a:prstGeom prst="roundRect">
            <a:avLst>
              <a:gd name="adj" fmla="val 16667"/>
            </a:avLst>
          </a:prstGeom>
          <a:solidFill>
            <a:srgbClr val="DDDDDD"/>
          </a:solidFill>
          <a:ln w="19050" algn="ctr">
            <a:solidFill>
              <a:schemeClr val="tx1"/>
            </a:solidFill>
            <a:round/>
            <a:headEnd/>
            <a:tailEnd/>
          </a:ln>
          <a:effectLst/>
        </p:spPr>
        <p:txBody>
          <a:bodyPr wrap="none" lIns="90488" tIns="44450" rIns="90488" bIns="44450" anchor="ctr"/>
          <a:lstStyle/>
          <a:p>
            <a:pPr marL="296863" indent="-296863">
              <a:tabLst>
                <a:tab pos="723900" algn="l"/>
                <a:tab pos="1447800" algn="l"/>
                <a:tab pos="2171700" algn="l"/>
                <a:tab pos="2895600" algn="l"/>
              </a:tabLst>
            </a:pPr>
            <a:r>
              <a:rPr lang="en-US" sz="1400" dirty="0">
                <a:latin typeface="+mj-lt"/>
              </a:rPr>
              <a:t>You must catch subclasses before their ancestors</a:t>
            </a:r>
          </a:p>
        </p:txBody>
      </p:sp>
      <p:sp>
        <p:nvSpPr>
          <p:cNvPr id="308235" name="AutoShape 11"/>
          <p:cNvSpPr>
            <a:spLocks noChangeArrowheads="1"/>
          </p:cNvSpPr>
          <p:nvPr/>
        </p:nvSpPr>
        <p:spPr bwMode="auto">
          <a:xfrm>
            <a:off x="3799122" y="2561790"/>
            <a:ext cx="1371600" cy="914400"/>
          </a:xfrm>
          <a:prstGeom prst="irregularSeal2">
            <a:avLst/>
          </a:prstGeom>
          <a:solidFill>
            <a:srgbClr val="CCFFCC"/>
          </a:solidFill>
          <a:ln w="19050" algn="ctr">
            <a:solidFill>
              <a:schemeClr val="tx1"/>
            </a:solidFill>
            <a:miter lim="800000"/>
            <a:headEnd/>
            <a:tailEnd/>
          </a:ln>
          <a:effectLst/>
        </p:spPr>
        <p:txBody>
          <a:bodyPr wrap="none" lIns="90488" tIns="44450" rIns="90488" bIns="44450" anchor="ctr"/>
          <a:lstStyle/>
          <a:p>
            <a:pPr marL="296863" indent="-296863">
              <a:tabLst>
                <a:tab pos="723900" algn="l"/>
                <a:tab pos="1447800" algn="l"/>
                <a:tab pos="2171700" algn="l"/>
                <a:tab pos="2895600" algn="l"/>
              </a:tabLst>
            </a:pPr>
            <a:r>
              <a:rPr lang="en-US" sz="1800" dirty="0">
                <a:latin typeface="+mj-lt"/>
                <a:cs typeface="Arial" pitchFamily="34" charset="0"/>
              </a:rPr>
              <a:t>Error!</a:t>
            </a:r>
          </a:p>
        </p:txBody>
      </p:sp>
    </p:spTree>
    <p:extLst>
      <p:ext uri="{BB962C8B-B14F-4D97-AF65-F5344CB8AC3E}">
        <p14:creationId xmlns:p14="http://schemas.microsoft.com/office/powerpoint/2010/main" val="1052755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9.5: Multi catch blocks</a:t>
            </a:r>
            <a:r>
              <a:rPr lang="en-US" sz="2000" dirty="0" smtClean="0"/>
              <a:t/>
            </a:r>
            <a:br>
              <a:rPr lang="en-US" sz="2000" dirty="0" smtClean="0"/>
            </a:br>
            <a:r>
              <a:rPr lang="en-US" sz="2000" dirty="0" smtClean="0"/>
              <a:t>Multi-Catch </a:t>
            </a:r>
            <a:r>
              <a:rPr lang="en-US" sz="2000" dirty="0"/>
              <a:t>Blocks</a:t>
            </a:r>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Starting from Java 7, a single catch block can be used to catch multiple exceptions</a:t>
            </a:r>
          </a:p>
          <a:p>
            <a:r>
              <a:rPr lang="en-US" dirty="0" smtClean="0">
                <a:solidFill>
                  <a:schemeClr val="tx1"/>
                </a:solidFill>
              </a:rPr>
              <a:t>Multi-catch block separates handled exceptions by vertical bar ( | )</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dirty="0" smtClean="0">
                <a:solidFill>
                  <a:schemeClr val="tx1"/>
                </a:solidFill>
              </a:rPr>
              <a:t>Alternatives in multi-catch block is not allowed</a:t>
            </a:r>
          </a:p>
          <a:p>
            <a:endParaRPr lang="en-US" dirty="0" smtClean="0">
              <a:solidFill>
                <a:schemeClr val="tx1"/>
              </a:solidFill>
            </a:endParaRPr>
          </a:p>
        </p:txBody>
      </p:sp>
      <p:sp>
        <p:nvSpPr>
          <p:cNvPr id="4" name="AutoShape 4"/>
          <p:cNvSpPr>
            <a:spLocks noChangeArrowheads="1"/>
          </p:cNvSpPr>
          <p:nvPr/>
        </p:nvSpPr>
        <p:spPr bwMode="auto">
          <a:xfrm>
            <a:off x="816656" y="2840338"/>
            <a:ext cx="7064601" cy="1553029"/>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35000"/>
              </a:lnSpc>
            </a:pPr>
            <a:r>
              <a:rPr lang="en-US" dirty="0" smtClean="0">
                <a:solidFill>
                  <a:schemeClr val="tx1"/>
                </a:solidFill>
                <a:latin typeface="+mj-lt"/>
                <a:cs typeface="Arial" pitchFamily="34" charset="0"/>
              </a:rPr>
              <a:t>try {</a:t>
            </a:r>
            <a:endParaRPr lang="en-US" dirty="0">
              <a:solidFill>
                <a:schemeClr val="tx1"/>
              </a:solidFill>
              <a:latin typeface="+mj-lt"/>
              <a:cs typeface="Arial" pitchFamily="34" charset="0"/>
            </a:endParaRPr>
          </a:p>
          <a:p>
            <a:pPr lvl="1">
              <a:lnSpc>
                <a:spcPct val="135000"/>
              </a:lnSpc>
            </a:pPr>
            <a:r>
              <a:rPr lang="en-US" dirty="0" smtClean="0">
                <a:solidFill>
                  <a:schemeClr val="tx1"/>
                </a:solidFill>
                <a:latin typeface="+mj-lt"/>
                <a:cs typeface="Arial" pitchFamily="34" charset="0"/>
              </a:rPr>
              <a:t>}</a:t>
            </a:r>
          </a:p>
          <a:p>
            <a:pPr lvl="1">
              <a:lnSpc>
                <a:spcPct val="135000"/>
              </a:lnSpc>
            </a:pPr>
            <a:r>
              <a:rPr lang="en-US" dirty="0" smtClean="0">
                <a:solidFill>
                  <a:schemeClr val="tx1"/>
                </a:solidFill>
                <a:latin typeface="+mj-lt"/>
                <a:cs typeface="Arial" pitchFamily="34" charset="0"/>
              </a:rPr>
              <a:t>catch (exception 1 | exception 2 | …..| exception n) {</a:t>
            </a:r>
            <a:br>
              <a:rPr lang="en-US" dirty="0" smtClean="0">
                <a:solidFill>
                  <a:schemeClr val="tx1"/>
                </a:solidFill>
                <a:latin typeface="+mj-lt"/>
                <a:cs typeface="Arial" pitchFamily="34" charset="0"/>
              </a:rPr>
            </a:br>
            <a:r>
              <a:rPr lang="en-US" dirty="0" smtClean="0">
                <a:solidFill>
                  <a:schemeClr val="tx1"/>
                </a:solidFill>
                <a:latin typeface="+mj-lt"/>
                <a:cs typeface="Arial" pitchFamily="34" charset="0"/>
              </a:rPr>
              <a:t>}</a:t>
            </a:r>
            <a:endParaRPr lang="en-US" dirty="0">
              <a:solidFill>
                <a:schemeClr val="tx1"/>
              </a:solidFill>
              <a:latin typeface="+mj-lt"/>
              <a:cs typeface="Arial" pitchFamily="34" charset="0"/>
            </a:endParaRPr>
          </a:p>
        </p:txBody>
      </p:sp>
    </p:spTree>
    <p:extLst>
      <p:ext uri="{BB962C8B-B14F-4D97-AF65-F5344CB8AC3E}">
        <p14:creationId xmlns:p14="http://schemas.microsoft.com/office/powerpoint/2010/main" val="24584981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9.5: Multi catch blocks</a:t>
            </a:r>
            <a:br>
              <a:rPr lang="en-US" sz="2000" dirty="0"/>
            </a:br>
            <a:r>
              <a:rPr lang="en-US" sz="2000" dirty="0"/>
              <a:t>Multiple Catch Blocks</a:t>
            </a:r>
          </a:p>
        </p:txBody>
      </p:sp>
      <p:sp>
        <p:nvSpPr>
          <p:cNvPr id="362498" name="Rectangle 2"/>
          <p:cNvSpPr>
            <a:spLocks noGrp="1"/>
          </p:cNvSpPr>
          <p:nvPr>
            <p:ph idx="4294967295"/>
          </p:nvPr>
        </p:nvSpPr>
        <p:spPr>
          <a:xfrm>
            <a:off x="298450" y="1495425"/>
            <a:ext cx="8845550" cy="4643438"/>
          </a:xfrm>
          <a:noFill/>
        </p:spPr>
        <p:txBody>
          <a:bodyPr/>
          <a:lstStyle/>
          <a:p>
            <a:pPr>
              <a:lnSpc>
                <a:spcPts val="3500"/>
              </a:lnSpc>
            </a:pPr>
            <a:r>
              <a:rPr lang="en-US" dirty="0">
                <a:solidFill>
                  <a:schemeClr val="tx1"/>
                </a:solidFill>
              </a:rPr>
              <a:t>Execute the MultiCatch.java class</a:t>
            </a:r>
          </a:p>
        </p:txBody>
      </p:sp>
    </p:spTree>
    <p:extLst>
      <p:ext uri="{BB962C8B-B14F-4D97-AF65-F5344CB8AC3E}">
        <p14:creationId xmlns:p14="http://schemas.microsoft.com/office/powerpoint/2010/main" val="32711546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8" name="AutoShape 4"/>
          <p:cNvSpPr>
            <a:spLocks noChangeArrowheads="1"/>
          </p:cNvSpPr>
          <p:nvPr/>
        </p:nvSpPr>
        <p:spPr bwMode="auto">
          <a:xfrm>
            <a:off x="407988" y="1840674"/>
            <a:ext cx="8001000" cy="4225163"/>
          </a:xfrm>
          <a:prstGeom prst="roundRect">
            <a:avLst>
              <a:gd name="adj" fmla="val 16667"/>
            </a:avLst>
          </a:prstGeom>
          <a:noFill/>
          <a:ln w="9525" algn="ctr">
            <a:solidFill>
              <a:schemeClr val="tx1"/>
            </a:solidFill>
            <a:round/>
            <a:headEnd/>
            <a:tailEnd/>
          </a:ln>
          <a:effectLst/>
        </p:spPr>
        <p:txBody>
          <a:bodyPr wrap="none" lIns="90488" tIns="44450" rIns="90488" bIns="44450" anchor="ctr"/>
          <a:lstStyle/>
          <a:p>
            <a:pPr lvl="1">
              <a:tabLst>
                <a:tab pos="723900" algn="l"/>
                <a:tab pos="1447800" algn="l"/>
                <a:tab pos="2171700" algn="l"/>
                <a:tab pos="2895600" algn="l"/>
              </a:tabLst>
            </a:pPr>
            <a:r>
              <a:rPr lang="en-US" sz="1400" dirty="0">
                <a:latin typeface="+mj-lt"/>
                <a:cs typeface="Arial" pitchFamily="34" charset="0"/>
              </a:rPr>
              <a:t>try {</a:t>
            </a:r>
          </a:p>
          <a:p>
            <a:pPr lvl="1">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a = </a:t>
            </a:r>
            <a:r>
              <a:rPr lang="en-US" sz="1400" dirty="0" err="1">
                <a:latin typeface="+mj-lt"/>
                <a:cs typeface="Arial" pitchFamily="34" charset="0"/>
              </a:rPr>
              <a:t>arg.length</a:t>
            </a:r>
            <a:r>
              <a:rPr lang="en-US" sz="1400" dirty="0">
                <a:latin typeface="+mj-lt"/>
                <a:cs typeface="Arial" pitchFamily="34" charset="0"/>
              </a:rPr>
              <a:t>;</a:t>
            </a:r>
          </a:p>
          <a:p>
            <a:pPr lvl="1">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b = 10 / a;</a:t>
            </a:r>
          </a:p>
          <a:p>
            <a:pPr lvl="1">
              <a:tabLst>
                <a:tab pos="723900" algn="l"/>
                <a:tab pos="1447800" algn="l"/>
                <a:tab pos="2171700" algn="l"/>
                <a:tab pos="2895600" algn="l"/>
              </a:tabLst>
            </a:pPr>
            <a:r>
              <a:rPr lang="en-US" sz="1400" dirty="0">
                <a:latin typeface="+mj-lt"/>
                <a:cs typeface="Arial" pitchFamily="34" charset="0"/>
              </a:rPr>
              <a:t>  System.out.println("a = " + a);</a:t>
            </a:r>
          </a:p>
          <a:p>
            <a:pPr lvl="1">
              <a:tabLst>
                <a:tab pos="723900" algn="l"/>
                <a:tab pos="1447800" algn="l"/>
                <a:tab pos="2171700" algn="l"/>
                <a:tab pos="2895600" algn="l"/>
              </a:tabLst>
            </a:pPr>
            <a:r>
              <a:rPr lang="en-US" sz="1400" dirty="0">
                <a:latin typeface="+mj-lt"/>
                <a:cs typeface="Arial" pitchFamily="34" charset="0"/>
              </a:rPr>
              <a:t>	  try { </a:t>
            </a:r>
          </a:p>
          <a:p>
            <a:pPr lvl="1">
              <a:tabLst>
                <a:tab pos="723900" algn="l"/>
                <a:tab pos="1447800" algn="l"/>
                <a:tab pos="2171700" algn="l"/>
                <a:tab pos="2895600" algn="l"/>
              </a:tabLst>
            </a:pPr>
            <a:r>
              <a:rPr lang="en-US" sz="1400" dirty="0">
                <a:latin typeface="+mj-lt"/>
                <a:cs typeface="Arial" pitchFamily="34" charset="0"/>
              </a:rPr>
              <a:t>		if(a==1)</a:t>
            </a:r>
          </a:p>
          <a:p>
            <a:pPr lvl="1">
              <a:tabLst>
                <a:tab pos="723900" algn="l"/>
                <a:tab pos="1447800" algn="l"/>
                <a:tab pos="2171700" algn="l"/>
                <a:tab pos="2895600" algn="l"/>
              </a:tabLst>
            </a:pPr>
            <a:r>
              <a:rPr lang="en-US" sz="1400" dirty="0">
                <a:latin typeface="+mj-lt"/>
                <a:cs typeface="Arial" pitchFamily="34" charset="0"/>
              </a:rPr>
              <a:t>		    a = a/(a-a); </a:t>
            </a:r>
          </a:p>
          <a:p>
            <a:pPr lvl="1">
              <a:tabLst>
                <a:tab pos="723900" algn="l"/>
                <a:tab pos="1447800" algn="l"/>
                <a:tab pos="2171700" algn="l"/>
                <a:tab pos="2895600" algn="l"/>
              </a:tabLst>
            </a:pPr>
            <a:r>
              <a:rPr lang="en-US" sz="1400" dirty="0">
                <a:latin typeface="+mj-lt"/>
                <a:cs typeface="Arial" pitchFamily="34" charset="0"/>
              </a:rPr>
              <a:t>		if(a==2) {</a:t>
            </a:r>
          </a:p>
          <a:p>
            <a:pPr lvl="1" indent="-296863">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c[] = { 1 };</a:t>
            </a:r>
          </a:p>
          <a:p>
            <a:pPr lvl="1">
              <a:tabLst>
                <a:tab pos="723900" algn="l"/>
                <a:tab pos="1447800" algn="l"/>
                <a:tab pos="2171700" algn="l"/>
                <a:tab pos="2895600" algn="l"/>
              </a:tabLst>
            </a:pPr>
            <a:r>
              <a:rPr lang="en-US" sz="1400" dirty="0">
                <a:latin typeface="+mj-lt"/>
                <a:cs typeface="Arial" pitchFamily="34" charset="0"/>
              </a:rPr>
              <a:t>		     c[42] = 99; </a:t>
            </a:r>
          </a:p>
          <a:p>
            <a:pPr lvl="1">
              <a:tabLst>
                <a:tab pos="723900" algn="l"/>
                <a:tab pos="1447800" algn="l"/>
                <a:tab pos="2171700" algn="l"/>
                <a:tab pos="2895600" algn="l"/>
              </a:tabLst>
            </a:pPr>
            <a:r>
              <a:rPr lang="en-US" sz="1400" dirty="0">
                <a:latin typeface="+mj-lt"/>
                <a:cs typeface="Arial" pitchFamily="34" charset="0"/>
              </a:rPr>
              <a:t>		 }</a:t>
            </a:r>
          </a:p>
          <a:p>
            <a:pPr lvl="1">
              <a:tabLst>
                <a:tab pos="723900" algn="l"/>
                <a:tab pos="1447800" algn="l"/>
                <a:tab pos="2171700" algn="l"/>
                <a:tab pos="2895600" algn="l"/>
              </a:tabLst>
            </a:pPr>
            <a:r>
              <a:rPr lang="en-US" sz="1400" dirty="0">
                <a:latin typeface="+mj-lt"/>
                <a:cs typeface="Arial" pitchFamily="34" charset="0"/>
              </a:rPr>
              <a:t>       } catch(</a:t>
            </a:r>
            <a:r>
              <a:rPr lang="en-US" sz="1400" dirty="0" err="1">
                <a:latin typeface="+mj-lt"/>
                <a:cs typeface="Arial" pitchFamily="34" charset="0"/>
              </a:rPr>
              <a:t>ArrayIndexOutOfBoundsException</a:t>
            </a:r>
            <a:r>
              <a:rPr lang="en-US" sz="1400" dirty="0">
                <a:latin typeface="+mj-lt"/>
                <a:cs typeface="Arial" pitchFamily="34" charset="0"/>
              </a:rPr>
              <a:t> e) {</a:t>
            </a:r>
          </a:p>
          <a:p>
            <a:pPr lvl="1">
              <a:tabLst>
                <a:tab pos="723900" algn="l"/>
                <a:tab pos="1447800" algn="l"/>
                <a:tab pos="2171700" algn="l"/>
                <a:tab pos="2895600" algn="l"/>
              </a:tabLst>
            </a:pPr>
            <a:r>
              <a:rPr lang="en-US" sz="1400" dirty="0">
                <a:latin typeface="+mj-lt"/>
                <a:cs typeface="Arial" pitchFamily="34" charset="0"/>
              </a:rPr>
              <a:t>       System.out.println("Array index out-of-bounds: " + e); }</a:t>
            </a:r>
          </a:p>
          <a:p>
            <a:pPr lvl="1">
              <a:tabLst>
                <a:tab pos="723900" algn="l"/>
                <a:tab pos="1447800" algn="l"/>
                <a:tab pos="2171700" algn="l"/>
                <a:tab pos="2895600" algn="l"/>
              </a:tabLst>
            </a:pPr>
            <a:r>
              <a:rPr lang="en-US" sz="1400" dirty="0">
                <a:latin typeface="+mj-lt"/>
                <a:cs typeface="Arial" pitchFamily="34" charset="0"/>
              </a:rPr>
              <a:t>  } catch(</a:t>
            </a:r>
            <a:r>
              <a:rPr lang="en-US" sz="1400" dirty="0" err="1">
                <a:latin typeface="+mj-lt"/>
                <a:cs typeface="Arial" pitchFamily="34" charset="0"/>
              </a:rPr>
              <a:t>ArithmeticException</a:t>
            </a:r>
            <a:r>
              <a:rPr lang="en-US" sz="1400" dirty="0">
                <a:latin typeface="+mj-lt"/>
                <a:cs typeface="Arial" pitchFamily="34" charset="0"/>
              </a:rPr>
              <a:t> e) {</a:t>
            </a:r>
          </a:p>
          <a:p>
            <a:pPr lvl="1">
              <a:tabLst>
                <a:tab pos="723900" algn="l"/>
                <a:tab pos="1447800" algn="l"/>
                <a:tab pos="2171700" algn="l"/>
                <a:tab pos="2895600" algn="l"/>
              </a:tabLst>
            </a:pPr>
            <a:r>
              <a:rPr lang="en-US" sz="1400" dirty="0">
                <a:latin typeface="+mj-lt"/>
                <a:cs typeface="Arial" pitchFamily="34" charset="0"/>
              </a:rPr>
              <a:t>           System.out.println("Divide by 0: " + e); }</a:t>
            </a:r>
          </a:p>
        </p:txBody>
      </p:sp>
      <p:sp>
        <p:nvSpPr>
          <p:cNvPr id="3" name="Title 2"/>
          <p:cNvSpPr>
            <a:spLocks noGrp="1"/>
          </p:cNvSpPr>
          <p:nvPr>
            <p:ph type="title" idx="4294967295"/>
          </p:nvPr>
        </p:nvSpPr>
        <p:spPr>
          <a:xfrm>
            <a:off x="0" y="412750"/>
            <a:ext cx="8531225" cy="855663"/>
          </a:xfrm>
        </p:spPr>
        <p:txBody>
          <a:bodyPr>
            <a:normAutofit/>
          </a:bodyPr>
          <a:lstStyle/>
          <a:p>
            <a:r>
              <a:rPr lang="en-US" sz="2000" dirty="0"/>
              <a:t>9.5: Handling Exceptions </a:t>
            </a:r>
            <a:br>
              <a:rPr lang="en-US" sz="2000" dirty="0"/>
            </a:br>
            <a:r>
              <a:rPr lang="en-US" sz="2000" dirty="0"/>
              <a:t>Nested Try Catch Block</a:t>
            </a:r>
          </a:p>
        </p:txBody>
      </p:sp>
    </p:spTree>
    <p:extLst>
      <p:ext uri="{BB962C8B-B14F-4D97-AF65-F5344CB8AC3E}">
        <p14:creationId xmlns:p14="http://schemas.microsoft.com/office/powerpoint/2010/main" val="38549339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9.5: Handling Exceptions </a:t>
            </a:r>
            <a:br>
              <a:rPr lang="en-US" sz="2000" dirty="0"/>
            </a:br>
            <a:r>
              <a:rPr lang="en-US" sz="2000" dirty="0"/>
              <a:t>The Finally Clause</a:t>
            </a:r>
          </a:p>
        </p:txBody>
      </p:sp>
      <p:sp>
        <p:nvSpPr>
          <p:cNvPr id="310275" name="Rectangle 3"/>
          <p:cNvSpPr>
            <a:spLocks noGrp="1"/>
          </p:cNvSpPr>
          <p:nvPr>
            <p:ph idx="4294967295"/>
          </p:nvPr>
        </p:nvSpPr>
        <p:spPr>
          <a:xfrm>
            <a:off x="298450" y="1495425"/>
            <a:ext cx="8845550" cy="4643438"/>
          </a:xfrm>
        </p:spPr>
        <p:txBody>
          <a:bodyPr/>
          <a:lstStyle/>
          <a:p>
            <a:r>
              <a:rPr lang="en-US" dirty="0">
                <a:solidFill>
                  <a:schemeClr val="tx1"/>
                </a:solidFill>
              </a:rPr>
              <a:t>The finally block is optional.</a:t>
            </a:r>
          </a:p>
          <a:p>
            <a:r>
              <a:rPr lang="en-US" dirty="0">
                <a:solidFill>
                  <a:schemeClr val="tx1"/>
                </a:solidFill>
              </a:rPr>
              <a:t>It is executed whether or not exception occurs.</a:t>
            </a:r>
          </a:p>
          <a:p>
            <a:pPr lvl="2">
              <a:buFont typeface="Arial" pitchFamily="34" charset="0"/>
              <a:buNone/>
            </a:pPr>
            <a:endParaRPr lang="en-US" b="1" dirty="0">
              <a:solidFill>
                <a:schemeClr val="tx1"/>
              </a:solidFill>
            </a:endParaRPr>
          </a:p>
          <a:p>
            <a:endParaRPr lang="en-US" dirty="0">
              <a:solidFill>
                <a:schemeClr val="tx1"/>
              </a:solidFill>
            </a:endParaRPr>
          </a:p>
          <a:p>
            <a:endParaRPr lang="en-US" dirty="0">
              <a:solidFill>
                <a:schemeClr val="tx1"/>
              </a:solidFill>
            </a:endParaRPr>
          </a:p>
        </p:txBody>
      </p:sp>
      <p:sp>
        <p:nvSpPr>
          <p:cNvPr id="310277" name="AutoShape 5"/>
          <p:cNvSpPr>
            <a:spLocks noChangeArrowheads="1"/>
          </p:cNvSpPr>
          <p:nvPr/>
        </p:nvSpPr>
        <p:spPr bwMode="auto">
          <a:xfrm>
            <a:off x="388938" y="2482850"/>
            <a:ext cx="7162800" cy="3733800"/>
          </a:xfrm>
          <a:prstGeom prst="roundRect">
            <a:avLst>
              <a:gd name="adj" fmla="val 16667"/>
            </a:avLst>
          </a:prstGeom>
          <a:noFill/>
          <a:ln w="9525" algn="ctr">
            <a:solidFill>
              <a:schemeClr val="tx1"/>
            </a:solidFill>
            <a:round/>
            <a:headEnd/>
            <a:tailEnd/>
          </a:ln>
          <a:effectLst/>
        </p:spPr>
        <p:txBody>
          <a:bodyPr wrap="none" lIns="90488" tIns="44450" rIns="90488" bIns="44450" anchor="ctr"/>
          <a:lstStyle/>
          <a:p>
            <a:pPr lvl="1">
              <a:tabLst>
                <a:tab pos="723900" algn="l"/>
                <a:tab pos="1447800" algn="l"/>
                <a:tab pos="2171700" algn="l"/>
                <a:tab pos="2895600" algn="l"/>
              </a:tabLst>
            </a:pPr>
            <a:r>
              <a:rPr lang="en-US" sz="1400" dirty="0">
                <a:latin typeface="+mj-lt"/>
                <a:cs typeface="Arial" pitchFamily="34" charset="0"/>
              </a:rPr>
              <a:t>public void divide(</a:t>
            </a:r>
            <a:r>
              <a:rPr lang="en-US" sz="1400" dirty="0" err="1">
                <a:latin typeface="+mj-lt"/>
                <a:cs typeface="Arial" pitchFamily="34" charset="0"/>
              </a:rPr>
              <a:t>int</a:t>
            </a:r>
            <a:r>
              <a:rPr lang="en-US" sz="1400" dirty="0">
                <a:latin typeface="+mj-lt"/>
                <a:cs typeface="Arial" pitchFamily="34" charset="0"/>
              </a:rPr>
              <a:t> </a:t>
            </a:r>
            <a:r>
              <a:rPr lang="en-US" sz="1400" dirty="0" err="1">
                <a:latin typeface="+mj-lt"/>
                <a:cs typeface="Arial" pitchFamily="34" charset="0"/>
              </a:rPr>
              <a:t>x,int</a:t>
            </a:r>
            <a:r>
              <a:rPr lang="en-US" sz="1400" dirty="0">
                <a:latin typeface="+mj-lt"/>
                <a:cs typeface="Arial" pitchFamily="34" charset="0"/>
              </a:rPr>
              <a:t> y)</a:t>
            </a:r>
          </a:p>
          <a:p>
            <a:pPr lvl="1">
              <a:tabLst>
                <a:tab pos="723900" algn="l"/>
                <a:tab pos="1447800" algn="l"/>
                <a:tab pos="2171700" algn="l"/>
                <a:tab pos="2895600" algn="l"/>
              </a:tabLst>
            </a:pPr>
            <a:r>
              <a:rPr lang="en-US" sz="1400" dirty="0">
                <a:latin typeface="+mj-lt"/>
                <a:cs typeface="Arial" pitchFamily="34" charset="0"/>
              </a:rPr>
              <a:t>{</a:t>
            </a:r>
          </a:p>
          <a:p>
            <a:pPr lvl="1">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a:t>
            </a:r>
            <a:r>
              <a:rPr lang="en-US" sz="1400" dirty="0" err="1">
                <a:latin typeface="+mj-lt"/>
                <a:cs typeface="Arial" pitchFamily="34" charset="0"/>
              </a:rPr>
              <a:t>ans</a:t>
            </a:r>
            <a:r>
              <a:rPr lang="en-US" sz="1400" dirty="0">
                <a:latin typeface="+mj-lt"/>
                <a:cs typeface="Arial" pitchFamily="34" charset="0"/>
              </a:rPr>
              <a:t>;</a:t>
            </a:r>
          </a:p>
          <a:p>
            <a:pPr lvl="1">
              <a:tabLst>
                <a:tab pos="723900" algn="l"/>
                <a:tab pos="1447800" algn="l"/>
                <a:tab pos="2171700" algn="l"/>
                <a:tab pos="2895600" algn="l"/>
              </a:tabLst>
            </a:pPr>
            <a:r>
              <a:rPr lang="en-US" sz="1400" dirty="0">
                <a:latin typeface="+mj-lt"/>
                <a:cs typeface="Arial" pitchFamily="34" charset="0"/>
              </a:rPr>
              <a:t>	   try{</a:t>
            </a:r>
          </a:p>
          <a:p>
            <a:pPr lvl="1">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ans</a:t>
            </a:r>
            <a:r>
              <a:rPr lang="en-US" sz="1400" dirty="0">
                <a:latin typeface="+mj-lt"/>
                <a:cs typeface="Arial" pitchFamily="34" charset="0"/>
              </a:rPr>
              <a:t>=x/y;</a:t>
            </a:r>
          </a:p>
          <a:p>
            <a:pPr lvl="1">
              <a:tabLst>
                <a:tab pos="723900" algn="l"/>
                <a:tab pos="1447800" algn="l"/>
                <a:tab pos="2171700" algn="l"/>
                <a:tab pos="2895600" algn="l"/>
              </a:tabLst>
            </a:pPr>
            <a:r>
              <a:rPr lang="en-US" sz="1400" dirty="0">
                <a:latin typeface="+mj-lt"/>
                <a:cs typeface="Arial" pitchFamily="34" charset="0"/>
              </a:rPr>
              <a:t>	    }</a:t>
            </a:r>
          </a:p>
          <a:p>
            <a:pPr lvl="1">
              <a:tabLst>
                <a:tab pos="723900" algn="l"/>
                <a:tab pos="1447800" algn="l"/>
                <a:tab pos="2171700" algn="l"/>
                <a:tab pos="2895600" algn="l"/>
              </a:tabLst>
            </a:pPr>
            <a:r>
              <a:rPr lang="en-US" sz="1400" dirty="0">
                <a:latin typeface="+mj-lt"/>
                <a:cs typeface="Arial" pitchFamily="34" charset="0"/>
              </a:rPr>
              <a:t>        catch(Exception e) { </a:t>
            </a:r>
          </a:p>
          <a:p>
            <a:pPr lvl="1">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ans</a:t>
            </a:r>
            <a:r>
              <a:rPr lang="en-US" sz="1400" dirty="0">
                <a:latin typeface="+mj-lt"/>
                <a:cs typeface="Arial" pitchFamily="34" charset="0"/>
              </a:rPr>
              <a:t>=0;  }</a:t>
            </a:r>
          </a:p>
          <a:p>
            <a:pPr lvl="1">
              <a:tabLst>
                <a:tab pos="723900" algn="l"/>
                <a:tab pos="1447800" algn="l"/>
                <a:tab pos="2171700" algn="l"/>
                <a:tab pos="2895600" algn="l"/>
              </a:tabLst>
            </a:pPr>
            <a:r>
              <a:rPr lang="en-US" sz="1400" dirty="0">
                <a:latin typeface="+mj-lt"/>
                <a:cs typeface="Arial" pitchFamily="34" charset="0"/>
              </a:rPr>
              <a:t>	    finally{  </a:t>
            </a:r>
          </a:p>
          <a:p>
            <a:pPr lvl="1">
              <a:tabLst>
                <a:tab pos="723900" algn="l"/>
                <a:tab pos="1447800" algn="l"/>
                <a:tab pos="2171700" algn="l"/>
                <a:tab pos="2895600" algn="l"/>
              </a:tabLst>
            </a:pPr>
            <a:r>
              <a:rPr lang="en-US" sz="1400" dirty="0">
                <a:latin typeface="+mj-lt"/>
                <a:cs typeface="Arial" pitchFamily="34" charset="0"/>
              </a:rPr>
              <a:t>               return </a:t>
            </a:r>
            <a:r>
              <a:rPr lang="en-US" sz="1400" dirty="0" err="1">
                <a:latin typeface="+mj-lt"/>
                <a:cs typeface="Arial" pitchFamily="34" charset="0"/>
              </a:rPr>
              <a:t>ans</a:t>
            </a:r>
            <a:r>
              <a:rPr lang="en-US" sz="1400" dirty="0">
                <a:latin typeface="+mj-lt"/>
                <a:cs typeface="Arial" pitchFamily="34" charset="0"/>
              </a:rPr>
              <a:t>;  // This is always executed }</a:t>
            </a:r>
          </a:p>
          <a:p>
            <a:pPr lvl="1">
              <a:tabLst>
                <a:tab pos="723900" algn="l"/>
                <a:tab pos="1447800" algn="l"/>
                <a:tab pos="2171700" algn="l"/>
                <a:tab pos="2895600" algn="l"/>
              </a:tabLst>
            </a:pPr>
            <a:r>
              <a:rPr lang="en-US" sz="1400" dirty="0">
                <a:latin typeface="+mj-lt"/>
                <a:cs typeface="Arial" pitchFamily="34" charset="0"/>
              </a:rPr>
              <a:t>}</a:t>
            </a:r>
          </a:p>
        </p:txBody>
      </p:sp>
    </p:spTree>
    <p:extLst>
      <p:ext uri="{BB962C8B-B14F-4D97-AF65-F5344CB8AC3E}">
        <p14:creationId xmlns:p14="http://schemas.microsoft.com/office/powerpoint/2010/main" val="40428949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9.5: Handling Exceptions</a:t>
            </a:r>
            <a:br>
              <a:rPr lang="en-US" sz="2000" dirty="0"/>
            </a:br>
            <a:r>
              <a:rPr lang="en-US" sz="2000" dirty="0" smtClean="0"/>
              <a:t>Demo: </a:t>
            </a:r>
            <a:r>
              <a:rPr lang="en-US" sz="2000" dirty="0"/>
              <a:t>The Finally Clause</a:t>
            </a:r>
          </a:p>
        </p:txBody>
      </p:sp>
      <p:sp>
        <p:nvSpPr>
          <p:cNvPr id="366594" name="Rectangle 2"/>
          <p:cNvSpPr>
            <a:spLocks noGrp="1"/>
          </p:cNvSpPr>
          <p:nvPr>
            <p:ph idx="4294967295"/>
          </p:nvPr>
        </p:nvSpPr>
        <p:spPr>
          <a:xfrm>
            <a:off x="298450" y="1495425"/>
            <a:ext cx="8845550" cy="4643438"/>
          </a:xfrm>
          <a:noFill/>
        </p:spPr>
        <p:txBody>
          <a:bodyPr>
            <a:normAutofit/>
          </a:bodyPr>
          <a:lstStyle/>
          <a:p>
            <a:pPr>
              <a:lnSpc>
                <a:spcPts val="3500"/>
              </a:lnSpc>
            </a:pPr>
            <a:r>
              <a:rPr lang="en-US" dirty="0">
                <a:solidFill>
                  <a:schemeClr val="tx1"/>
                </a:solidFill>
              </a:rPr>
              <a:t>Execute the FinallyDemo.java program</a:t>
            </a:r>
          </a:p>
        </p:txBody>
      </p:sp>
      <p:sp>
        <p:nvSpPr>
          <p:cNvPr id="366671" name="AutoShape 79"/>
          <p:cNvSpPr>
            <a:spLocks noChangeArrowheads="1"/>
          </p:cNvSpPr>
          <p:nvPr/>
        </p:nvSpPr>
        <p:spPr bwMode="auto">
          <a:xfrm>
            <a:off x="503238" y="2397579"/>
            <a:ext cx="2514600" cy="2743200"/>
          </a:xfrm>
          <a:prstGeom prst="roundRect">
            <a:avLst>
              <a:gd name="adj" fmla="val 16667"/>
            </a:avLst>
          </a:prstGeom>
          <a:noFill/>
          <a:ln w="9525" algn="ctr">
            <a:solidFill>
              <a:schemeClr val="tx1"/>
            </a:solidFill>
            <a:round/>
            <a:headEnd/>
            <a:tailEnd/>
          </a:ln>
          <a:effectLst/>
        </p:spPr>
        <p:txBody>
          <a:bodyPr wrap="none" lIns="90488" tIns="44450" rIns="90488" bIns="44450" anchor="ctr"/>
          <a:lstStyle/>
          <a:p>
            <a:pPr lvl="1" indent="-296863">
              <a:tabLst>
                <a:tab pos="723900" algn="l"/>
                <a:tab pos="1447800" algn="l"/>
                <a:tab pos="2171700" algn="l"/>
                <a:tab pos="2895600" algn="l"/>
              </a:tabLst>
            </a:pPr>
            <a:r>
              <a:rPr lang="en-US" sz="1400" dirty="0">
                <a:latin typeface="+mj-lt"/>
                <a:cs typeface="Arial" pitchFamily="34" charset="0"/>
              </a:rPr>
              <a:t>Output of this </a:t>
            </a:r>
            <a:r>
              <a:rPr lang="en-US" sz="1400" dirty="0" err="1">
                <a:latin typeface="+mj-lt"/>
                <a:cs typeface="Arial" pitchFamily="34" charset="0"/>
              </a:rPr>
              <a:t>prg</a:t>
            </a:r>
            <a:r>
              <a:rPr lang="en-US" sz="1400" dirty="0">
                <a:latin typeface="+mj-lt"/>
                <a:cs typeface="Arial" pitchFamily="34" charset="0"/>
              </a:rPr>
              <a:t>:</a:t>
            </a:r>
          </a:p>
          <a:p>
            <a:pPr lvl="1" indent="-296863">
              <a:tabLst>
                <a:tab pos="723900" algn="l"/>
                <a:tab pos="1447800" algn="l"/>
                <a:tab pos="2171700" algn="l"/>
                <a:tab pos="2895600" algn="l"/>
              </a:tabLst>
            </a:pPr>
            <a:endParaRPr lang="en-US" sz="1400" dirty="0">
              <a:latin typeface="+mj-lt"/>
              <a:cs typeface="Arial" pitchFamily="34" charset="0"/>
            </a:endParaRPr>
          </a:p>
          <a:p>
            <a:pPr lvl="1" indent="-296863">
              <a:tabLst>
                <a:tab pos="723900" algn="l"/>
                <a:tab pos="1447800" algn="l"/>
                <a:tab pos="2171700" algn="l"/>
                <a:tab pos="2895600" algn="l"/>
              </a:tabLst>
            </a:pPr>
            <a:r>
              <a:rPr lang="en-US" sz="1400" dirty="0">
                <a:latin typeface="+mj-lt"/>
                <a:cs typeface="Arial" pitchFamily="34" charset="0"/>
              </a:rPr>
              <a:t>inside </a:t>
            </a:r>
            <a:r>
              <a:rPr lang="en-US" sz="1400" dirty="0" err="1">
                <a:latin typeface="+mj-lt"/>
                <a:cs typeface="Arial" pitchFamily="34" charset="0"/>
              </a:rPr>
              <a:t>procA</a:t>
            </a:r>
            <a:endParaRPr lang="en-US" sz="1400" dirty="0">
              <a:latin typeface="+mj-lt"/>
              <a:cs typeface="Arial" pitchFamily="34" charset="0"/>
            </a:endParaRPr>
          </a:p>
          <a:p>
            <a:pPr lvl="1" indent="-296863">
              <a:tabLst>
                <a:tab pos="723900" algn="l"/>
                <a:tab pos="1447800" algn="l"/>
                <a:tab pos="2171700" algn="l"/>
                <a:tab pos="2895600" algn="l"/>
              </a:tabLst>
            </a:pPr>
            <a:r>
              <a:rPr lang="en-US" sz="1400" dirty="0" err="1">
                <a:latin typeface="+mj-lt"/>
                <a:cs typeface="Arial" pitchFamily="34" charset="0"/>
              </a:rPr>
              <a:t>procA's</a:t>
            </a:r>
            <a:r>
              <a:rPr lang="en-US" sz="1400" dirty="0">
                <a:latin typeface="+mj-lt"/>
                <a:cs typeface="Arial" pitchFamily="34" charset="0"/>
              </a:rPr>
              <a:t> finally</a:t>
            </a:r>
          </a:p>
          <a:p>
            <a:pPr lvl="1" indent="-296863">
              <a:tabLst>
                <a:tab pos="723900" algn="l"/>
                <a:tab pos="1447800" algn="l"/>
                <a:tab pos="2171700" algn="l"/>
                <a:tab pos="2895600" algn="l"/>
              </a:tabLst>
            </a:pPr>
            <a:r>
              <a:rPr lang="en-US" sz="1400" dirty="0">
                <a:latin typeface="+mj-lt"/>
                <a:cs typeface="Arial" pitchFamily="34" charset="0"/>
              </a:rPr>
              <a:t>Exception caught</a:t>
            </a:r>
          </a:p>
          <a:p>
            <a:pPr lvl="1" indent="-296863">
              <a:tabLst>
                <a:tab pos="723900" algn="l"/>
                <a:tab pos="1447800" algn="l"/>
                <a:tab pos="2171700" algn="l"/>
                <a:tab pos="2895600" algn="l"/>
              </a:tabLst>
            </a:pPr>
            <a:r>
              <a:rPr lang="en-US" sz="1400" dirty="0">
                <a:latin typeface="+mj-lt"/>
                <a:cs typeface="Arial" pitchFamily="34" charset="0"/>
              </a:rPr>
              <a:t>inside </a:t>
            </a:r>
            <a:r>
              <a:rPr lang="en-US" sz="1400" dirty="0" err="1">
                <a:latin typeface="+mj-lt"/>
                <a:cs typeface="Arial" pitchFamily="34" charset="0"/>
              </a:rPr>
              <a:t>procB</a:t>
            </a:r>
            <a:endParaRPr lang="en-US" sz="1400" dirty="0">
              <a:latin typeface="+mj-lt"/>
              <a:cs typeface="Arial" pitchFamily="34" charset="0"/>
            </a:endParaRPr>
          </a:p>
          <a:p>
            <a:pPr lvl="1" indent="-296863">
              <a:tabLst>
                <a:tab pos="723900" algn="l"/>
                <a:tab pos="1447800" algn="l"/>
                <a:tab pos="2171700" algn="l"/>
                <a:tab pos="2895600" algn="l"/>
              </a:tabLst>
            </a:pPr>
            <a:r>
              <a:rPr lang="en-US" sz="1400" dirty="0" err="1">
                <a:latin typeface="+mj-lt"/>
                <a:cs typeface="Arial" pitchFamily="34" charset="0"/>
              </a:rPr>
              <a:t>procB's</a:t>
            </a:r>
            <a:r>
              <a:rPr lang="en-US" sz="1400" dirty="0">
                <a:latin typeface="+mj-lt"/>
                <a:cs typeface="Arial" pitchFamily="34" charset="0"/>
              </a:rPr>
              <a:t> finally</a:t>
            </a:r>
          </a:p>
          <a:p>
            <a:pPr lvl="1" indent="-296863">
              <a:tabLst>
                <a:tab pos="723900" algn="l"/>
                <a:tab pos="1447800" algn="l"/>
                <a:tab pos="2171700" algn="l"/>
                <a:tab pos="2895600" algn="l"/>
              </a:tabLst>
            </a:pPr>
            <a:r>
              <a:rPr lang="en-US" sz="1400" dirty="0">
                <a:latin typeface="+mj-lt"/>
                <a:cs typeface="Arial" pitchFamily="34" charset="0"/>
              </a:rPr>
              <a:t>inside </a:t>
            </a:r>
            <a:r>
              <a:rPr lang="en-US" sz="1400" dirty="0" err="1">
                <a:latin typeface="+mj-lt"/>
                <a:cs typeface="Arial" pitchFamily="34" charset="0"/>
              </a:rPr>
              <a:t>procC</a:t>
            </a:r>
            <a:endParaRPr lang="en-US" sz="1400" dirty="0">
              <a:latin typeface="+mj-lt"/>
              <a:cs typeface="Arial" pitchFamily="34" charset="0"/>
            </a:endParaRPr>
          </a:p>
          <a:p>
            <a:pPr lvl="1" indent="-296863">
              <a:tabLst>
                <a:tab pos="723900" algn="l"/>
                <a:tab pos="1447800" algn="l"/>
                <a:tab pos="2171700" algn="l"/>
                <a:tab pos="2895600" algn="l"/>
              </a:tabLst>
            </a:pPr>
            <a:r>
              <a:rPr lang="en-US" sz="1400" dirty="0" err="1">
                <a:latin typeface="+mj-lt"/>
                <a:cs typeface="Arial" pitchFamily="34" charset="0"/>
              </a:rPr>
              <a:t>procC's</a:t>
            </a:r>
            <a:r>
              <a:rPr lang="en-US" sz="1400" dirty="0">
                <a:latin typeface="+mj-lt"/>
                <a:cs typeface="Arial" pitchFamily="34" charset="0"/>
              </a:rPr>
              <a:t> finally</a:t>
            </a:r>
          </a:p>
        </p:txBody>
      </p:sp>
    </p:spTree>
    <p:extLst>
      <p:ext uri="{BB962C8B-B14F-4D97-AF65-F5344CB8AC3E}">
        <p14:creationId xmlns:p14="http://schemas.microsoft.com/office/powerpoint/2010/main" val="16768037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6" name="Rectangle 6"/>
          <p:cNvSpPr>
            <a:spLocks noGrp="1"/>
          </p:cNvSpPr>
          <p:nvPr>
            <p:ph type="title" idx="4294967295"/>
          </p:nvPr>
        </p:nvSpPr>
        <p:spPr>
          <a:xfrm>
            <a:off x="0" y="412750"/>
            <a:ext cx="8531225" cy="855663"/>
          </a:xfrm>
        </p:spPr>
        <p:txBody>
          <a:bodyPr>
            <a:normAutofit/>
          </a:bodyPr>
          <a:lstStyle/>
          <a:p>
            <a:r>
              <a:rPr lang="en-US" sz="2000" dirty="0" smtClean="0"/>
              <a:t>9.6:   Throwing </a:t>
            </a:r>
            <a:r>
              <a:rPr lang="en-US" sz="2000" dirty="0"/>
              <a:t>Exceptions </a:t>
            </a:r>
            <a:r>
              <a:rPr lang="en-US" sz="2000" b="1" dirty="0"/>
              <a:t/>
            </a:r>
            <a:br>
              <a:rPr lang="en-US" sz="2000" b="1" dirty="0"/>
            </a:br>
            <a:r>
              <a:rPr lang="en-US" sz="2000" dirty="0"/>
              <a:t>Throwing an Exception</a:t>
            </a:r>
          </a:p>
        </p:txBody>
      </p:sp>
      <p:sp>
        <p:nvSpPr>
          <p:cNvPr id="312327" name="Rectangle 7"/>
          <p:cNvSpPr>
            <a:spLocks noGrp="1"/>
          </p:cNvSpPr>
          <p:nvPr>
            <p:ph idx="4294967295"/>
          </p:nvPr>
        </p:nvSpPr>
        <p:spPr>
          <a:xfrm>
            <a:off x="298450" y="1495425"/>
            <a:ext cx="8845550" cy="4643438"/>
          </a:xfrm>
          <a:noFill/>
        </p:spPr>
        <p:txBody>
          <a:bodyPr/>
          <a:lstStyle/>
          <a:p>
            <a:r>
              <a:rPr lang="en-US" dirty="0">
                <a:solidFill>
                  <a:schemeClr val="tx1"/>
                </a:solidFill>
              </a:rPr>
              <a:t>You can throw your own runtime errors:</a:t>
            </a:r>
          </a:p>
          <a:p>
            <a:pPr lvl="1"/>
            <a:r>
              <a:rPr lang="en-US" dirty="0">
                <a:solidFill>
                  <a:schemeClr val="tx1"/>
                </a:solidFill>
              </a:rPr>
              <a:t>To enforce restrictions on use of a method</a:t>
            </a:r>
          </a:p>
          <a:p>
            <a:pPr lvl="1"/>
            <a:r>
              <a:rPr lang="en-US" dirty="0">
                <a:solidFill>
                  <a:schemeClr val="tx1"/>
                </a:solidFill>
              </a:rPr>
              <a:t>To "disable" an inherited method</a:t>
            </a:r>
          </a:p>
          <a:p>
            <a:pPr lvl="1"/>
            <a:r>
              <a:rPr lang="en-US" dirty="0">
                <a:solidFill>
                  <a:schemeClr val="tx1"/>
                </a:solidFill>
              </a:rPr>
              <a:t>To indicate a specific runtime problem</a:t>
            </a:r>
          </a:p>
          <a:p>
            <a:r>
              <a:rPr lang="en-US" dirty="0">
                <a:solidFill>
                  <a:schemeClr val="tx1"/>
                </a:solidFill>
              </a:rPr>
              <a:t>To throw an error, use the </a:t>
            </a:r>
            <a:r>
              <a:rPr lang="en-US" b="0" dirty="0">
                <a:solidFill>
                  <a:schemeClr val="tx1"/>
                </a:solidFill>
              </a:rPr>
              <a:t>throw</a:t>
            </a:r>
            <a:r>
              <a:rPr lang="en-US" dirty="0">
                <a:solidFill>
                  <a:schemeClr val="tx1"/>
                </a:solidFill>
              </a:rPr>
              <a:t> Statement</a:t>
            </a:r>
          </a:p>
          <a:p>
            <a:pPr lvl="1"/>
            <a:r>
              <a:rPr lang="en-US" dirty="0">
                <a:solidFill>
                  <a:schemeClr val="tx1"/>
                </a:solidFill>
              </a:rPr>
              <a:t>throw </a:t>
            </a:r>
            <a:r>
              <a:rPr lang="en-US" dirty="0" err="1">
                <a:solidFill>
                  <a:schemeClr val="tx1"/>
                </a:solidFill>
              </a:rPr>
              <a:t>ThrowableInstance</a:t>
            </a:r>
            <a:endParaRPr lang="en-US" dirty="0">
              <a:solidFill>
                <a:schemeClr val="tx1"/>
              </a:solidFill>
            </a:endParaRPr>
          </a:p>
          <a:p>
            <a:pPr lvl="1">
              <a:buFont typeface="Arial" pitchFamily="34" charset="0"/>
              <a:buNone/>
            </a:pPr>
            <a:r>
              <a:rPr lang="en-US" dirty="0">
                <a:solidFill>
                  <a:schemeClr val="tx1"/>
                </a:solidFill>
              </a:rPr>
              <a:t>             where </a:t>
            </a:r>
            <a:r>
              <a:rPr lang="en-US" dirty="0" err="1">
                <a:solidFill>
                  <a:schemeClr val="tx1"/>
                </a:solidFill>
              </a:rPr>
              <a:t>ThrowableInstance</a:t>
            </a:r>
            <a:r>
              <a:rPr lang="en-US" dirty="0">
                <a:solidFill>
                  <a:schemeClr val="tx1"/>
                </a:solidFill>
              </a:rPr>
              <a:t> is any </a:t>
            </a:r>
            <a:r>
              <a:rPr lang="en-US" dirty="0" err="1">
                <a:solidFill>
                  <a:schemeClr val="tx1"/>
                </a:solidFill>
              </a:rPr>
              <a:t>Throwable</a:t>
            </a:r>
            <a:r>
              <a:rPr lang="en-US" dirty="0">
                <a:solidFill>
                  <a:schemeClr val="tx1"/>
                </a:solidFill>
              </a:rPr>
              <a:t> Object</a:t>
            </a:r>
          </a:p>
        </p:txBody>
      </p:sp>
    </p:spTree>
    <p:extLst>
      <p:ext uri="{BB962C8B-B14F-4D97-AF65-F5344CB8AC3E}">
        <p14:creationId xmlns:p14="http://schemas.microsoft.com/office/powerpoint/2010/main" val="17554179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p:cNvSpPr>
          <p:nvPr>
            <p:ph type="title" idx="4294967295"/>
          </p:nvPr>
        </p:nvSpPr>
        <p:spPr>
          <a:xfrm>
            <a:off x="0" y="412750"/>
            <a:ext cx="8531225" cy="855663"/>
          </a:xfrm>
        </p:spPr>
        <p:txBody>
          <a:bodyPr>
            <a:normAutofit/>
          </a:bodyPr>
          <a:lstStyle/>
          <a:p>
            <a:r>
              <a:rPr lang="en-US" sz="2000" dirty="0"/>
              <a:t>9.6:   Throwing Exceptions</a:t>
            </a:r>
            <a:r>
              <a:rPr lang="en-US" sz="2000" dirty="0" smtClean="0"/>
              <a:t/>
            </a:r>
            <a:br>
              <a:rPr lang="en-US" sz="2000" dirty="0" smtClean="0"/>
            </a:br>
            <a:r>
              <a:rPr lang="en-US" sz="2000" dirty="0" smtClean="0"/>
              <a:t>Throwing </a:t>
            </a:r>
            <a:r>
              <a:rPr lang="en-US" sz="2000" dirty="0"/>
              <a:t>an Exception</a:t>
            </a:r>
          </a:p>
        </p:txBody>
      </p:sp>
      <p:sp>
        <p:nvSpPr>
          <p:cNvPr id="330756" name="AutoShape 4"/>
          <p:cNvSpPr>
            <a:spLocks noChangeArrowheads="1"/>
          </p:cNvSpPr>
          <p:nvPr/>
        </p:nvSpPr>
        <p:spPr bwMode="auto">
          <a:xfrm>
            <a:off x="407988" y="1900052"/>
            <a:ext cx="7696200" cy="4184836"/>
          </a:xfrm>
          <a:prstGeom prst="roundRect">
            <a:avLst>
              <a:gd name="adj" fmla="val 16667"/>
            </a:avLst>
          </a:prstGeom>
          <a:noFill/>
          <a:ln w="9525" algn="ctr">
            <a:solidFill>
              <a:schemeClr val="tx1"/>
            </a:solidFill>
            <a:round/>
            <a:headEnd/>
            <a:tailEnd/>
          </a:ln>
          <a:effectLst/>
        </p:spPr>
        <p:txBody>
          <a:bodyPr wrap="none" lIns="90488" tIns="44450" rIns="90488" bIns="44450" anchor="ctr"/>
          <a:lstStyle/>
          <a:p>
            <a:pPr lvl="1">
              <a:tabLst>
                <a:tab pos="723900" algn="l"/>
                <a:tab pos="1447800" algn="l"/>
                <a:tab pos="2171700" algn="l"/>
                <a:tab pos="2895600" algn="l"/>
              </a:tabLst>
            </a:pPr>
            <a:r>
              <a:rPr lang="en-US" sz="1400" dirty="0" smtClean="0">
                <a:latin typeface="+mj-lt"/>
                <a:cs typeface="Arial" pitchFamily="34" charset="0"/>
              </a:rPr>
              <a:t>class </a:t>
            </a:r>
            <a:r>
              <a:rPr lang="en-US" sz="1400" dirty="0">
                <a:latin typeface="+mj-lt"/>
                <a:cs typeface="Arial" pitchFamily="34" charset="0"/>
              </a:rPr>
              <a:t>ThrowDemo {</a:t>
            </a:r>
          </a:p>
          <a:p>
            <a:pPr lvl="1">
              <a:tabLst>
                <a:tab pos="723900" algn="l"/>
                <a:tab pos="1447800" algn="l"/>
                <a:tab pos="2171700" algn="l"/>
                <a:tab pos="2895600" algn="l"/>
              </a:tabLst>
            </a:pPr>
            <a:r>
              <a:rPr lang="en-US" sz="1400" dirty="0">
                <a:latin typeface="+mj-lt"/>
                <a:cs typeface="Arial" pitchFamily="34" charset="0"/>
              </a:rPr>
              <a:t>   void proc() {</a:t>
            </a:r>
          </a:p>
          <a:p>
            <a:pPr lvl="1">
              <a:tabLst>
                <a:tab pos="723900" algn="l"/>
                <a:tab pos="1447800" algn="l"/>
                <a:tab pos="2171700" algn="l"/>
                <a:tab pos="2895600" algn="l"/>
              </a:tabLst>
            </a:pPr>
            <a:r>
              <a:rPr lang="en-US" sz="1400" dirty="0">
                <a:latin typeface="+mj-lt"/>
                <a:cs typeface="Arial" pitchFamily="34" charset="0"/>
              </a:rPr>
              <a:t>        try {</a:t>
            </a:r>
          </a:p>
          <a:p>
            <a:pPr lvl="1">
              <a:tabLst>
                <a:tab pos="723900" algn="l"/>
                <a:tab pos="1447800" algn="l"/>
                <a:tab pos="2171700" algn="l"/>
                <a:tab pos="2895600" algn="l"/>
              </a:tabLst>
            </a:pPr>
            <a:r>
              <a:rPr lang="en-US" sz="1400" dirty="0">
                <a:latin typeface="+mj-lt"/>
                <a:cs typeface="Arial" pitchFamily="34" charset="0"/>
              </a:rPr>
              <a:t>	         throw new </a:t>
            </a:r>
            <a:r>
              <a:rPr lang="en-US" sz="1400" dirty="0">
                <a:latin typeface="+mj-lt"/>
              </a:rPr>
              <a:t>FileNotFoundException </a:t>
            </a:r>
            <a:r>
              <a:rPr lang="en-US" sz="1400" dirty="0" smtClean="0">
                <a:latin typeface="+mj-lt"/>
                <a:cs typeface="Arial" pitchFamily="34" charset="0"/>
              </a:rPr>
              <a:t>(“</a:t>
            </a:r>
            <a:r>
              <a:rPr lang="en-US" sz="1400" dirty="0">
                <a:latin typeface="+mj-lt"/>
                <a:cs typeface="Arial" pitchFamily="34" charset="0"/>
              </a:rPr>
              <a:t>From Exception”);</a:t>
            </a:r>
          </a:p>
          <a:p>
            <a:pPr lvl="1">
              <a:tabLst>
                <a:tab pos="723900" algn="l"/>
                <a:tab pos="1447800" algn="l"/>
                <a:tab pos="2171700" algn="l"/>
                <a:tab pos="2895600" algn="l"/>
              </a:tabLst>
            </a:pPr>
            <a:r>
              <a:rPr lang="en-US" sz="1400" dirty="0">
                <a:latin typeface="+mj-lt"/>
                <a:cs typeface="Arial" pitchFamily="34" charset="0"/>
              </a:rPr>
              <a:t>         } </a:t>
            </a:r>
            <a:r>
              <a:rPr lang="en-US" sz="1400" dirty="0" smtClean="0">
                <a:latin typeface="+mj-lt"/>
                <a:cs typeface="Arial" pitchFamily="34" charset="0"/>
              </a:rPr>
              <a:t>catch(</a:t>
            </a:r>
            <a:r>
              <a:rPr lang="en-US" sz="1400" dirty="0" err="1">
                <a:latin typeface="+mj-lt"/>
              </a:rPr>
              <a:t>FileNotFoundException</a:t>
            </a:r>
            <a:r>
              <a:rPr lang="en-US" sz="1400" dirty="0" smtClean="0">
                <a:latin typeface="+mj-lt"/>
                <a:cs typeface="Arial" pitchFamily="34" charset="0"/>
              </a:rPr>
              <a:t> </a:t>
            </a:r>
            <a:r>
              <a:rPr lang="en-US" sz="1400" dirty="0">
                <a:latin typeface="+mj-lt"/>
                <a:cs typeface="Arial" pitchFamily="34" charset="0"/>
              </a:rPr>
              <a:t>e) {</a:t>
            </a:r>
          </a:p>
          <a:p>
            <a:pPr lvl="1">
              <a:tabLst>
                <a:tab pos="723900" algn="l"/>
                <a:tab pos="1447800" algn="l"/>
                <a:tab pos="2171700" algn="l"/>
                <a:tab pos="2895600" algn="l"/>
              </a:tabLst>
            </a:pPr>
            <a:r>
              <a:rPr lang="en-US" sz="1400" dirty="0">
                <a:latin typeface="+mj-lt"/>
                <a:cs typeface="Arial" pitchFamily="34" charset="0"/>
              </a:rPr>
              <a:t>	            System.out.println("Caught inside demoproc.");</a:t>
            </a:r>
          </a:p>
          <a:p>
            <a:pPr lvl="1">
              <a:tabLst>
                <a:tab pos="723900" algn="l"/>
                <a:tab pos="1447800" algn="l"/>
                <a:tab pos="2171700" algn="l"/>
                <a:tab pos="2895600" algn="l"/>
              </a:tabLst>
            </a:pPr>
            <a:r>
              <a:rPr lang="en-US" sz="1400" dirty="0">
                <a:latin typeface="+mj-lt"/>
                <a:cs typeface="Arial" pitchFamily="34" charset="0"/>
              </a:rPr>
              <a:t>	            throw e; // rethrow the exception</a:t>
            </a:r>
          </a:p>
          <a:p>
            <a:pPr lvl="1">
              <a:tabLst>
                <a:tab pos="723900" algn="l"/>
                <a:tab pos="1447800" algn="l"/>
                <a:tab pos="2171700" algn="l"/>
                <a:tab pos="2895600" algn="l"/>
              </a:tabLst>
            </a:pPr>
            <a:r>
              <a:rPr lang="en-US" sz="1400" dirty="0">
                <a:latin typeface="+mj-lt"/>
                <a:cs typeface="Arial" pitchFamily="34" charset="0"/>
              </a:rPr>
              <a:t>   } }</a:t>
            </a:r>
          </a:p>
          <a:p>
            <a:pPr lvl="1">
              <a:tabLst>
                <a:tab pos="723900" algn="l"/>
                <a:tab pos="1447800" algn="l"/>
                <a:tab pos="2171700" algn="l"/>
                <a:tab pos="2895600" algn="l"/>
              </a:tabLst>
            </a:pPr>
            <a:r>
              <a:rPr lang="en-US" sz="1400" dirty="0">
                <a:latin typeface="+mj-lt"/>
                <a:cs typeface="Arial" pitchFamily="34" charset="0"/>
              </a:rPr>
              <a:t>public static void main(String args[]) {</a:t>
            </a:r>
          </a:p>
          <a:p>
            <a:pPr lvl="1">
              <a:tabLst>
                <a:tab pos="723900" algn="l"/>
                <a:tab pos="1447800" algn="l"/>
                <a:tab pos="2171700" algn="l"/>
                <a:tab pos="2895600" algn="l"/>
              </a:tabLst>
            </a:pPr>
            <a:r>
              <a:rPr lang="en-US" sz="1400" dirty="0">
                <a:latin typeface="+mj-lt"/>
                <a:cs typeface="Arial" pitchFamily="34" charset="0"/>
              </a:rPr>
              <a:t>    ThrowDemo t=new ThrowDemo();</a:t>
            </a:r>
          </a:p>
          <a:p>
            <a:pPr lvl="1">
              <a:tabLst>
                <a:tab pos="723900" algn="l"/>
                <a:tab pos="1447800" algn="l"/>
                <a:tab pos="2171700" algn="l"/>
                <a:tab pos="2895600" algn="l"/>
              </a:tabLst>
            </a:pPr>
            <a:r>
              <a:rPr lang="en-US" sz="1400" dirty="0">
                <a:latin typeface="+mj-lt"/>
                <a:cs typeface="Arial" pitchFamily="34" charset="0"/>
              </a:rPr>
              <a:t>     try {</a:t>
            </a:r>
          </a:p>
          <a:p>
            <a:pPr lvl="1">
              <a:tabLst>
                <a:tab pos="723900" algn="l"/>
                <a:tab pos="1447800" algn="l"/>
                <a:tab pos="2171700" algn="l"/>
                <a:tab pos="2895600" algn="l"/>
              </a:tabLst>
            </a:pPr>
            <a:r>
              <a:rPr lang="en-US" sz="1400" dirty="0">
                <a:latin typeface="+mj-lt"/>
                <a:cs typeface="Arial" pitchFamily="34" charset="0"/>
              </a:rPr>
              <a:t>	        t.proc();</a:t>
            </a:r>
          </a:p>
          <a:p>
            <a:pPr lvl="1">
              <a:tabLst>
                <a:tab pos="723900" algn="l"/>
                <a:tab pos="1447800" algn="l"/>
                <a:tab pos="2171700" algn="l"/>
                <a:tab pos="2895600" algn="l"/>
              </a:tabLst>
            </a:pPr>
            <a:r>
              <a:rPr lang="en-US" sz="1400" dirty="0">
                <a:latin typeface="+mj-lt"/>
                <a:cs typeface="Arial" pitchFamily="34" charset="0"/>
              </a:rPr>
              <a:t>         } </a:t>
            </a:r>
            <a:r>
              <a:rPr lang="en-US" sz="1400" dirty="0" smtClean="0">
                <a:latin typeface="+mj-lt"/>
                <a:cs typeface="Arial" pitchFamily="34" charset="0"/>
              </a:rPr>
              <a:t>catch(</a:t>
            </a:r>
            <a:r>
              <a:rPr lang="en-US" sz="1400" dirty="0" err="1" smtClean="0">
                <a:latin typeface="+mj-lt"/>
              </a:rPr>
              <a:t>FileNotFoundException</a:t>
            </a:r>
            <a:r>
              <a:rPr lang="en-US" sz="1400" dirty="0" smtClean="0">
                <a:latin typeface="+mj-lt"/>
              </a:rPr>
              <a:t> </a:t>
            </a:r>
            <a:r>
              <a:rPr lang="en-US" sz="1400" dirty="0" smtClean="0">
                <a:latin typeface="+mj-lt"/>
                <a:cs typeface="Arial" pitchFamily="34" charset="0"/>
              </a:rPr>
              <a:t> e</a:t>
            </a:r>
            <a:r>
              <a:rPr lang="en-US" sz="1400" dirty="0">
                <a:latin typeface="+mj-lt"/>
                <a:cs typeface="Arial" pitchFamily="34" charset="0"/>
              </a:rPr>
              <a:t>) {</a:t>
            </a:r>
          </a:p>
          <a:p>
            <a:pPr lvl="1">
              <a:tabLst>
                <a:tab pos="723900" algn="l"/>
                <a:tab pos="1447800" algn="l"/>
                <a:tab pos="2171700" algn="l"/>
                <a:tab pos="2895600" algn="l"/>
              </a:tabLst>
            </a:pPr>
            <a:r>
              <a:rPr lang="en-US" sz="1400" dirty="0">
                <a:latin typeface="+mj-lt"/>
                <a:cs typeface="Arial" pitchFamily="34" charset="0"/>
              </a:rPr>
              <a:t>                 System.out.println("Recaught: " + e); </a:t>
            </a:r>
          </a:p>
          <a:p>
            <a:pPr lvl="1">
              <a:tabLst>
                <a:tab pos="723900" algn="l"/>
                <a:tab pos="1447800" algn="l"/>
                <a:tab pos="2171700" algn="l"/>
                <a:tab pos="2895600" algn="l"/>
              </a:tabLst>
            </a:pPr>
            <a:r>
              <a:rPr lang="en-US" sz="1400" dirty="0">
                <a:latin typeface="+mj-lt"/>
                <a:cs typeface="Arial" pitchFamily="34" charset="0"/>
              </a:rPr>
              <a:t>          } </a:t>
            </a:r>
          </a:p>
          <a:p>
            <a:pPr lvl="1">
              <a:tabLst>
                <a:tab pos="723900" algn="l"/>
                <a:tab pos="1447800" algn="l"/>
                <a:tab pos="2171700" algn="l"/>
                <a:tab pos="2895600" algn="l"/>
              </a:tabLst>
            </a:pPr>
            <a:r>
              <a:rPr lang="en-US" sz="1400" dirty="0">
                <a:latin typeface="+mj-lt"/>
                <a:cs typeface="Arial" pitchFamily="34" charset="0"/>
              </a:rPr>
              <a:t>} }</a:t>
            </a:r>
          </a:p>
        </p:txBody>
      </p:sp>
    </p:spTree>
    <p:extLst>
      <p:ext uri="{BB962C8B-B14F-4D97-AF65-F5344CB8AC3E}">
        <p14:creationId xmlns:p14="http://schemas.microsoft.com/office/powerpoint/2010/main" val="2226616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9.7: Declaring exceptions using throws </a:t>
            </a:r>
            <a:br>
              <a:rPr lang="en-US" sz="2000" dirty="0"/>
            </a:br>
            <a:r>
              <a:rPr lang="en-US" sz="2000" dirty="0"/>
              <a:t>Using The Throws Clause</a:t>
            </a:r>
          </a:p>
        </p:txBody>
      </p:sp>
      <p:sp>
        <p:nvSpPr>
          <p:cNvPr id="316419" name="Rectangle 3"/>
          <p:cNvSpPr>
            <a:spLocks noGrp="1"/>
          </p:cNvSpPr>
          <p:nvPr>
            <p:ph idx="4294967295"/>
          </p:nvPr>
        </p:nvSpPr>
        <p:spPr>
          <a:xfrm>
            <a:off x="298450" y="1495425"/>
            <a:ext cx="8845550" cy="4643438"/>
          </a:xfrm>
          <a:noFill/>
        </p:spPr>
        <p:txBody>
          <a:bodyPr>
            <a:normAutofit/>
          </a:bodyPr>
          <a:lstStyle/>
          <a:p>
            <a:pPr>
              <a:lnSpc>
                <a:spcPts val="3600"/>
              </a:lnSpc>
            </a:pPr>
            <a:r>
              <a:rPr lang="en-US" dirty="0">
                <a:solidFill>
                  <a:schemeClr val="tx1"/>
                </a:solidFill>
              </a:rPr>
              <a:t>If a method might throw an exception, you may declare the method as “throws” that exception and avoid handling the exception yourself.</a:t>
            </a:r>
          </a:p>
        </p:txBody>
      </p:sp>
      <p:sp>
        <p:nvSpPr>
          <p:cNvPr id="316420" name="AutoShape 4"/>
          <p:cNvSpPr>
            <a:spLocks noChangeArrowheads="1"/>
          </p:cNvSpPr>
          <p:nvPr/>
        </p:nvSpPr>
        <p:spPr bwMode="auto">
          <a:xfrm>
            <a:off x="394600" y="2956951"/>
            <a:ext cx="7875588" cy="3265719"/>
          </a:xfrm>
          <a:prstGeom prst="roundRect">
            <a:avLst>
              <a:gd name="adj" fmla="val 18635"/>
            </a:avLst>
          </a:prstGeom>
          <a:noFill/>
          <a:ln w="9525" algn="ctr">
            <a:solidFill>
              <a:schemeClr val="tx1"/>
            </a:solidFill>
            <a:round/>
            <a:headEnd/>
            <a:tailEnd/>
          </a:ln>
          <a:effectLst/>
        </p:spPr>
        <p:txBody>
          <a:bodyPr wrap="none" lIns="90488" tIns="44450" rIns="90488" bIns="44450" anchor="ctr"/>
          <a:lstStyle/>
          <a:p>
            <a:pPr lvl="1">
              <a:lnSpc>
                <a:spcPct val="115000"/>
              </a:lnSpc>
              <a:tabLst>
                <a:tab pos="723900" algn="l"/>
                <a:tab pos="1447800" algn="l"/>
                <a:tab pos="2171700" algn="l"/>
                <a:tab pos="2895600" algn="l"/>
              </a:tabLst>
            </a:pPr>
            <a:r>
              <a:rPr lang="en-US" sz="1400" dirty="0" smtClean="0">
                <a:latin typeface="+mj-lt"/>
                <a:cs typeface="Calibri" pitchFamily="34" charset="0"/>
              </a:rPr>
              <a:t>public </a:t>
            </a:r>
            <a:r>
              <a:rPr lang="en-US" sz="1400" dirty="0">
                <a:latin typeface="+mj-lt"/>
                <a:cs typeface="Calibri" pitchFamily="34" charset="0"/>
              </a:rPr>
              <a:t>class ThrowsDemo {</a:t>
            </a:r>
          </a:p>
          <a:p>
            <a:pPr lvl="1">
              <a:lnSpc>
                <a:spcPct val="115000"/>
              </a:lnSpc>
              <a:tabLst>
                <a:tab pos="723900" algn="l"/>
                <a:tab pos="1447800" algn="l"/>
                <a:tab pos="2171700" algn="l"/>
                <a:tab pos="2895600" algn="l"/>
              </a:tabLst>
            </a:pPr>
            <a:r>
              <a:rPr lang="en-US" sz="1400" dirty="0">
                <a:latin typeface="+mj-lt"/>
                <a:cs typeface="Calibri" pitchFamily="34" charset="0"/>
              </a:rPr>
              <a:t>	public static void main(String[] args) {</a:t>
            </a:r>
          </a:p>
          <a:p>
            <a:pPr lvl="1">
              <a:lnSpc>
                <a:spcPct val="115000"/>
              </a:lnSpc>
              <a:tabLst>
                <a:tab pos="723900" algn="l"/>
                <a:tab pos="1447800" algn="l"/>
                <a:tab pos="2171700" algn="l"/>
                <a:tab pos="2895600" algn="l"/>
              </a:tabLst>
            </a:pPr>
            <a:r>
              <a:rPr lang="en-US" sz="1400" dirty="0">
                <a:latin typeface="+mj-lt"/>
                <a:cs typeface="Calibri" pitchFamily="34" charset="0"/>
              </a:rPr>
              <a:t>		try {</a:t>
            </a:r>
          </a:p>
          <a:p>
            <a:pPr lvl="1">
              <a:lnSpc>
                <a:spcPct val="115000"/>
              </a:lnSpc>
              <a:tabLst>
                <a:tab pos="723900" algn="l"/>
                <a:tab pos="1447800" algn="l"/>
                <a:tab pos="2171700" algn="l"/>
                <a:tab pos="2895600" algn="l"/>
              </a:tabLst>
            </a:pPr>
            <a:r>
              <a:rPr lang="en-US" sz="1400" dirty="0">
                <a:latin typeface="+mj-lt"/>
                <a:cs typeface="Calibri" pitchFamily="34" charset="0"/>
              </a:rPr>
              <a:t>			fileOpen();</a:t>
            </a:r>
          </a:p>
          <a:p>
            <a:pPr lvl="1">
              <a:lnSpc>
                <a:spcPct val="115000"/>
              </a:lnSpc>
              <a:tabLst>
                <a:tab pos="723900" algn="l"/>
                <a:tab pos="1447800" algn="l"/>
                <a:tab pos="2171700" algn="l"/>
                <a:tab pos="2895600" algn="l"/>
              </a:tabLst>
            </a:pPr>
            <a:r>
              <a:rPr lang="en-US" sz="1400" dirty="0">
                <a:latin typeface="+mj-lt"/>
                <a:cs typeface="Calibri" pitchFamily="34" charset="0"/>
              </a:rPr>
              <a:t>		} catch (FileNotFoundException e) {</a:t>
            </a:r>
          </a:p>
          <a:p>
            <a:pPr lvl="1">
              <a:lnSpc>
                <a:spcPct val="115000"/>
              </a:lnSpc>
              <a:tabLst>
                <a:tab pos="723900" algn="l"/>
                <a:tab pos="1447800" algn="l"/>
                <a:tab pos="2171700" algn="l"/>
                <a:tab pos="2895600" algn="l"/>
              </a:tabLst>
            </a:pPr>
            <a:r>
              <a:rPr lang="en-US" sz="1400" dirty="0">
                <a:latin typeface="+mj-lt"/>
                <a:cs typeface="Calibri" pitchFamily="34" charset="0"/>
              </a:rPr>
              <a:t>			e.printStackTrace();</a:t>
            </a:r>
          </a:p>
          <a:p>
            <a:pPr lvl="1">
              <a:lnSpc>
                <a:spcPct val="115000"/>
              </a:lnSpc>
              <a:tabLst>
                <a:tab pos="723900" algn="l"/>
                <a:tab pos="1447800" algn="l"/>
                <a:tab pos="2171700" algn="l"/>
                <a:tab pos="2895600" algn="l"/>
              </a:tabLst>
            </a:pPr>
            <a:r>
              <a:rPr lang="en-US" sz="1400" dirty="0">
                <a:latin typeface="+mj-lt"/>
                <a:cs typeface="Calibri" pitchFamily="34" charset="0"/>
              </a:rPr>
              <a:t>			System.out.println</a:t>
            </a:r>
            <a:r>
              <a:rPr lang="en-US" sz="1400" dirty="0" smtClean="0">
                <a:latin typeface="+mj-lt"/>
                <a:cs typeface="Calibri" pitchFamily="34" charset="0"/>
              </a:rPr>
              <a:t>(“File  name specified does not exist " </a:t>
            </a:r>
          </a:p>
          <a:p>
            <a:pPr lvl="1">
              <a:lnSpc>
                <a:spcPct val="115000"/>
              </a:lnSpc>
              <a:tabLst>
                <a:tab pos="723900" algn="l"/>
                <a:tab pos="1447800" algn="l"/>
                <a:tab pos="2171700" algn="l"/>
                <a:tab pos="2895600" algn="l"/>
              </a:tabLst>
            </a:pPr>
            <a:r>
              <a:rPr lang="en-US" sz="1400" dirty="0">
                <a:latin typeface="+mj-lt"/>
                <a:cs typeface="Calibri" pitchFamily="34" charset="0"/>
              </a:rPr>
              <a:t>	</a:t>
            </a:r>
            <a:r>
              <a:rPr lang="en-US" sz="1400" dirty="0" smtClean="0">
                <a:latin typeface="+mj-lt"/>
                <a:cs typeface="Calibri" pitchFamily="34" charset="0"/>
              </a:rPr>
              <a:t>			+ </a:t>
            </a:r>
            <a:r>
              <a:rPr lang="en-US" sz="1400" dirty="0">
                <a:latin typeface="+mj-lt"/>
                <a:cs typeface="Calibri" pitchFamily="34" charset="0"/>
              </a:rPr>
              <a:t>e.getMessage());</a:t>
            </a:r>
          </a:p>
          <a:p>
            <a:pPr lvl="1">
              <a:lnSpc>
                <a:spcPct val="115000"/>
              </a:lnSpc>
              <a:tabLst>
                <a:tab pos="723900" algn="l"/>
                <a:tab pos="1447800" algn="l"/>
                <a:tab pos="2171700" algn="l"/>
                <a:tab pos="2895600" algn="l"/>
              </a:tabLst>
            </a:pPr>
            <a:r>
              <a:rPr lang="en-US" sz="1400" dirty="0">
                <a:latin typeface="+mj-lt"/>
                <a:cs typeface="Calibri" pitchFamily="34" charset="0"/>
              </a:rPr>
              <a:t>		</a:t>
            </a:r>
            <a:r>
              <a:rPr lang="en-US" sz="1400" dirty="0" smtClean="0">
                <a:latin typeface="+mj-lt"/>
                <a:cs typeface="Calibri" pitchFamily="34" charset="0"/>
              </a:rPr>
              <a:t>}</a:t>
            </a:r>
          </a:p>
          <a:p>
            <a:pPr lvl="1">
              <a:lnSpc>
                <a:spcPct val="115000"/>
              </a:lnSpc>
              <a:tabLst>
                <a:tab pos="723900" algn="l"/>
                <a:tab pos="1447800" algn="l"/>
                <a:tab pos="2171700" algn="l"/>
                <a:tab pos="2895600" algn="l"/>
              </a:tabLst>
            </a:pPr>
            <a:endParaRPr lang="en-US" sz="1400" dirty="0">
              <a:latin typeface="+mj-lt"/>
              <a:cs typeface="Calibri" pitchFamily="34" charset="0"/>
            </a:endParaRPr>
          </a:p>
          <a:p>
            <a:pPr lvl="1">
              <a:lnSpc>
                <a:spcPct val="115000"/>
              </a:lnSpc>
              <a:tabLst>
                <a:tab pos="723900" algn="l"/>
                <a:tab pos="1447800" algn="l"/>
                <a:tab pos="2171700" algn="l"/>
                <a:tab pos="2895600" algn="l"/>
              </a:tabLst>
            </a:pPr>
            <a:r>
              <a:rPr lang="en-US" sz="1400" dirty="0">
                <a:latin typeface="+mj-lt"/>
                <a:cs typeface="Calibri" pitchFamily="34" charset="0"/>
              </a:rPr>
              <a:t>static void fileOpen() throws FileNotFoundException {</a:t>
            </a:r>
          </a:p>
          <a:p>
            <a:pPr lvl="1">
              <a:lnSpc>
                <a:spcPct val="115000"/>
              </a:lnSpc>
              <a:tabLst>
                <a:tab pos="723900" algn="l"/>
                <a:tab pos="1447800" algn="l"/>
                <a:tab pos="2171700" algn="l"/>
                <a:tab pos="2895600" algn="l"/>
              </a:tabLst>
            </a:pPr>
            <a:r>
              <a:rPr lang="en-US" sz="1400" dirty="0" smtClean="0">
                <a:latin typeface="+mj-lt"/>
                <a:cs typeface="Calibri" pitchFamily="34" charset="0"/>
              </a:rPr>
              <a:t>FileReader fileReader </a:t>
            </a:r>
            <a:r>
              <a:rPr lang="en-US" sz="1400" dirty="0">
                <a:latin typeface="+mj-lt"/>
                <a:cs typeface="Calibri" pitchFamily="34" charset="0"/>
              </a:rPr>
              <a:t>= new FileReader("test.txt</a:t>
            </a:r>
            <a:r>
              <a:rPr lang="en-US" sz="1400" dirty="0" smtClean="0">
                <a:latin typeface="+mj-lt"/>
                <a:cs typeface="Calibri" pitchFamily="34" charset="0"/>
              </a:rPr>
              <a:t>");</a:t>
            </a:r>
          </a:p>
          <a:p>
            <a:pPr lvl="1">
              <a:lnSpc>
                <a:spcPct val="115000"/>
              </a:lnSpc>
              <a:tabLst>
                <a:tab pos="723900" algn="l"/>
                <a:tab pos="1447800" algn="l"/>
                <a:tab pos="2171700" algn="l"/>
                <a:tab pos="2895600" algn="l"/>
              </a:tabLst>
            </a:pPr>
            <a:r>
              <a:rPr lang="en-US" sz="1400" dirty="0" smtClean="0">
                <a:latin typeface="+mj-lt"/>
                <a:cs typeface="Calibri" pitchFamily="34" charset="0"/>
              </a:rPr>
              <a:t>	 }  }  }</a:t>
            </a:r>
            <a:endParaRPr lang="en-US" sz="1400" dirty="0">
              <a:latin typeface="+mj-lt"/>
              <a:cs typeface="Calibri" pitchFamily="34" charset="0"/>
            </a:endParaRPr>
          </a:p>
        </p:txBody>
      </p:sp>
    </p:spTree>
    <p:extLst>
      <p:ext uri="{BB962C8B-B14F-4D97-AF65-F5344CB8AC3E}">
        <p14:creationId xmlns:p14="http://schemas.microsoft.com/office/powerpoint/2010/main" val="12049303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9</a:t>
            </a:r>
            <a:r>
              <a:rPr lang="en-US" sz="2000" dirty="0" smtClean="0"/>
              <a:t>.1</a:t>
            </a:r>
            <a:r>
              <a:rPr lang="en-US" sz="2000" dirty="0"/>
              <a:t>:  Exception Handling – Fundamentals</a:t>
            </a:r>
            <a:r>
              <a:rPr lang="en-US" sz="2000" dirty="0" smtClean="0"/>
              <a:t/>
            </a:r>
            <a:br>
              <a:rPr lang="en-US" sz="2000" dirty="0" smtClean="0"/>
            </a:br>
            <a:r>
              <a:rPr lang="en-US" sz="2000" dirty="0"/>
              <a:t>Why is exception handling used?</a:t>
            </a:r>
          </a:p>
        </p:txBody>
      </p:sp>
      <p:sp>
        <p:nvSpPr>
          <p:cNvPr id="6" name="Content Placeholder 5"/>
          <p:cNvSpPr>
            <a:spLocks noGrp="1"/>
          </p:cNvSpPr>
          <p:nvPr>
            <p:ph idx="4294967295"/>
          </p:nvPr>
        </p:nvSpPr>
        <p:spPr>
          <a:xfrm>
            <a:off x="298450" y="1495425"/>
            <a:ext cx="8845550" cy="4643438"/>
          </a:xfrm>
        </p:spPr>
        <p:txBody>
          <a:bodyPr/>
          <a:lstStyle/>
          <a:p>
            <a:pPr marL="228600" indent="-228600"/>
            <a:r>
              <a:rPr lang="en-US" dirty="0">
                <a:solidFill>
                  <a:schemeClr val="tx1"/>
                </a:solidFill>
              </a:rPr>
              <a:t>No matter how well-designed a program is, there is always a chance that some kind of error will arise during its execution, for example:</a:t>
            </a:r>
          </a:p>
          <a:p>
            <a:pPr lvl="1"/>
            <a:r>
              <a:rPr lang="en-US" dirty="0">
                <a:solidFill>
                  <a:schemeClr val="tx1"/>
                </a:solidFill>
              </a:rPr>
              <a:t>Attempting to divide by 0</a:t>
            </a:r>
          </a:p>
          <a:p>
            <a:pPr lvl="1"/>
            <a:r>
              <a:rPr lang="en-US" dirty="0">
                <a:solidFill>
                  <a:schemeClr val="tx1"/>
                </a:solidFill>
              </a:rPr>
              <a:t>Attempting to read from a file which does not exist</a:t>
            </a:r>
          </a:p>
          <a:p>
            <a:pPr lvl="1"/>
            <a:r>
              <a:rPr lang="en-US" dirty="0">
                <a:solidFill>
                  <a:schemeClr val="tx1"/>
                </a:solidFill>
              </a:rPr>
              <a:t>Referring to non-existing item in array</a:t>
            </a:r>
          </a:p>
          <a:p>
            <a:pPr marL="228600" indent="-228600"/>
            <a:r>
              <a:rPr lang="en-US" dirty="0">
                <a:solidFill>
                  <a:schemeClr val="tx1"/>
                </a:solidFill>
              </a:rPr>
              <a:t>An exception is an event that occurs during the execution of a program that disrupt its normal course.</a:t>
            </a:r>
          </a:p>
        </p:txBody>
      </p:sp>
      <p:pic>
        <p:nvPicPr>
          <p:cNvPr id="4100" name="Picture 4" descr="Image result for punchered bi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7225" y="4233187"/>
            <a:ext cx="2563619" cy="19202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9.8: User defined Exceptions</a:t>
            </a:r>
            <a:br>
              <a:rPr lang="en-US" sz="2000" dirty="0"/>
            </a:br>
            <a:r>
              <a:rPr lang="en-US" sz="2000" dirty="0"/>
              <a:t>User specific Exception</a:t>
            </a:r>
          </a:p>
        </p:txBody>
      </p:sp>
      <p:sp>
        <p:nvSpPr>
          <p:cNvPr id="318472" name="Rectangle 8"/>
          <p:cNvSpPr>
            <a:spLocks noGrp="1"/>
          </p:cNvSpPr>
          <p:nvPr>
            <p:ph idx="4294967295"/>
          </p:nvPr>
        </p:nvSpPr>
        <p:spPr>
          <a:xfrm>
            <a:off x="298450" y="1495425"/>
            <a:ext cx="8845550" cy="4643438"/>
          </a:xfrm>
          <a:noFill/>
        </p:spPr>
        <p:txBody>
          <a:bodyPr/>
          <a:lstStyle/>
          <a:p>
            <a:r>
              <a:rPr lang="en-US" dirty="0">
                <a:solidFill>
                  <a:schemeClr val="tx1"/>
                </a:solidFill>
              </a:rPr>
              <a:t>To create exceptions:</a:t>
            </a:r>
          </a:p>
          <a:p>
            <a:pPr lvl="1"/>
            <a:r>
              <a:rPr lang="en-US" dirty="0">
                <a:solidFill>
                  <a:schemeClr val="tx1"/>
                </a:solidFill>
              </a:rPr>
              <a:t>Write a class that extends(indirectly) </a:t>
            </a:r>
            <a:r>
              <a:rPr lang="en-US" dirty="0" err="1">
                <a:solidFill>
                  <a:schemeClr val="tx1"/>
                </a:solidFill>
              </a:rPr>
              <a:t>Throwable</a:t>
            </a:r>
            <a:r>
              <a:rPr lang="en-US" dirty="0">
                <a:solidFill>
                  <a:schemeClr val="tx1"/>
                </a:solidFill>
              </a:rPr>
              <a:t>.</a:t>
            </a:r>
          </a:p>
          <a:p>
            <a:pPr lvl="1"/>
            <a:r>
              <a:rPr lang="en-US" dirty="0">
                <a:solidFill>
                  <a:schemeClr val="tx1"/>
                </a:solidFill>
              </a:rPr>
              <a:t>What </a:t>
            </a:r>
            <a:r>
              <a:rPr lang="en-US" dirty="0" err="1">
                <a:solidFill>
                  <a:schemeClr val="tx1"/>
                </a:solidFill>
              </a:rPr>
              <a:t>Superclass</a:t>
            </a:r>
            <a:r>
              <a:rPr lang="en-US" dirty="0">
                <a:solidFill>
                  <a:schemeClr val="tx1"/>
                </a:solidFill>
              </a:rPr>
              <a:t> to extend?</a:t>
            </a:r>
          </a:p>
          <a:p>
            <a:pPr lvl="2"/>
            <a:r>
              <a:rPr lang="en-US" dirty="0">
                <a:solidFill>
                  <a:schemeClr val="tx1"/>
                </a:solidFill>
              </a:rPr>
              <a:t>For unchecked exceptions: </a:t>
            </a:r>
            <a:r>
              <a:rPr lang="en-US" dirty="0" err="1">
                <a:solidFill>
                  <a:schemeClr val="tx1"/>
                </a:solidFill>
              </a:rPr>
              <a:t>RuntimeException</a:t>
            </a:r>
            <a:endParaRPr lang="en-US" dirty="0">
              <a:solidFill>
                <a:schemeClr val="tx1"/>
              </a:solidFill>
            </a:endParaRPr>
          </a:p>
          <a:p>
            <a:pPr lvl="2"/>
            <a:r>
              <a:rPr lang="en-US" dirty="0">
                <a:solidFill>
                  <a:schemeClr val="tx1"/>
                </a:solidFill>
              </a:rPr>
              <a:t>For checked exceptions: Any other Exception subclass or the Exception itself</a:t>
            </a:r>
          </a:p>
        </p:txBody>
      </p:sp>
      <p:sp>
        <p:nvSpPr>
          <p:cNvPr id="318468" name="AutoShape 4"/>
          <p:cNvSpPr>
            <a:spLocks noChangeArrowheads="1"/>
          </p:cNvSpPr>
          <p:nvPr/>
        </p:nvSpPr>
        <p:spPr bwMode="auto">
          <a:xfrm>
            <a:off x="541338" y="3274860"/>
            <a:ext cx="4648200" cy="2362200"/>
          </a:xfrm>
          <a:prstGeom prst="roundRect">
            <a:avLst>
              <a:gd name="adj" fmla="val 16667"/>
            </a:avLst>
          </a:prstGeom>
          <a:noFill/>
          <a:ln w="9525" algn="ctr">
            <a:solidFill>
              <a:schemeClr val="tx1"/>
            </a:solidFill>
            <a:round/>
            <a:headEnd/>
            <a:tailEnd/>
          </a:ln>
          <a:effectLst/>
        </p:spPr>
        <p:txBody>
          <a:bodyPr wrap="none" lIns="90488" tIns="44450" rIns="90488" bIns="44450" anchor="ctr"/>
          <a:lstStyle/>
          <a:p>
            <a:pPr lvl="1" indent="-296863">
              <a:tabLst>
                <a:tab pos="723900" algn="l"/>
                <a:tab pos="1447800" algn="l"/>
                <a:tab pos="2171700" algn="l"/>
                <a:tab pos="2895600" algn="l"/>
              </a:tabLst>
            </a:pPr>
            <a:r>
              <a:rPr lang="en-US" sz="1400" dirty="0">
                <a:latin typeface="+mj-lt"/>
                <a:cs typeface="Arial" pitchFamily="34" charset="0"/>
              </a:rPr>
              <a:t>class </a:t>
            </a:r>
            <a:r>
              <a:rPr lang="en-US" sz="1400" dirty="0" err="1">
                <a:latin typeface="+mj-lt"/>
                <a:cs typeface="Arial" pitchFamily="34" charset="0"/>
              </a:rPr>
              <a:t>AgeException</a:t>
            </a:r>
            <a:r>
              <a:rPr lang="en-US" sz="1400" dirty="0">
                <a:latin typeface="+mj-lt"/>
                <a:cs typeface="Arial" pitchFamily="34" charset="0"/>
              </a:rPr>
              <a:t> extends Exception {</a:t>
            </a:r>
          </a:p>
          <a:p>
            <a:pPr lvl="1" indent="-296863">
              <a:tabLst>
                <a:tab pos="723900" algn="l"/>
                <a:tab pos="1447800" algn="l"/>
                <a:tab pos="2171700" algn="l"/>
                <a:tab pos="2895600" algn="l"/>
              </a:tabLst>
            </a:pPr>
            <a:r>
              <a:rPr lang="en-US" sz="1400" dirty="0">
                <a:latin typeface="+mj-lt"/>
                <a:cs typeface="Arial" pitchFamily="34" charset="0"/>
              </a:rPr>
              <a:t>     private </a:t>
            </a:r>
            <a:r>
              <a:rPr lang="en-US" sz="1400" dirty="0" err="1">
                <a:latin typeface="+mj-lt"/>
                <a:cs typeface="Arial" pitchFamily="34" charset="0"/>
              </a:rPr>
              <a:t>int</a:t>
            </a:r>
            <a:r>
              <a:rPr lang="en-US" sz="1400" dirty="0">
                <a:latin typeface="+mj-lt"/>
                <a:cs typeface="Arial" pitchFamily="34" charset="0"/>
              </a:rPr>
              <a:t> age;</a:t>
            </a:r>
          </a:p>
          <a:p>
            <a:pPr lvl="1" indent="-296863">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AgeException</a:t>
            </a:r>
            <a:r>
              <a:rPr lang="en-US" sz="1400" dirty="0">
                <a:latin typeface="+mj-lt"/>
                <a:cs typeface="Arial" pitchFamily="34" charset="0"/>
              </a:rPr>
              <a:t>(</a:t>
            </a:r>
            <a:r>
              <a:rPr lang="en-US" sz="1400" dirty="0" err="1">
                <a:latin typeface="+mj-lt"/>
                <a:cs typeface="Arial" pitchFamily="34" charset="0"/>
              </a:rPr>
              <a:t>int</a:t>
            </a:r>
            <a:r>
              <a:rPr lang="en-US" sz="1400" dirty="0">
                <a:latin typeface="+mj-lt"/>
                <a:cs typeface="Arial" pitchFamily="34" charset="0"/>
              </a:rPr>
              <a:t> a) {</a:t>
            </a:r>
          </a:p>
          <a:p>
            <a:pPr lvl="1" indent="-296863">
              <a:tabLst>
                <a:tab pos="723900" algn="l"/>
                <a:tab pos="1447800" algn="l"/>
                <a:tab pos="2171700" algn="l"/>
                <a:tab pos="2895600" algn="l"/>
              </a:tabLst>
            </a:pPr>
            <a:r>
              <a:rPr lang="en-US" sz="1400" dirty="0">
                <a:latin typeface="+mj-lt"/>
                <a:cs typeface="Arial" pitchFamily="34" charset="0"/>
              </a:rPr>
              <a:t>          age = a;</a:t>
            </a:r>
          </a:p>
          <a:p>
            <a:pPr lvl="1" indent="-296863">
              <a:tabLst>
                <a:tab pos="723900" algn="l"/>
                <a:tab pos="1447800" algn="l"/>
                <a:tab pos="2171700" algn="l"/>
                <a:tab pos="2895600" algn="l"/>
              </a:tabLst>
            </a:pPr>
            <a:r>
              <a:rPr lang="en-US" sz="1400" dirty="0">
                <a:latin typeface="+mj-lt"/>
                <a:cs typeface="Arial" pitchFamily="34" charset="0"/>
              </a:rPr>
              <a:t>     }</a:t>
            </a:r>
          </a:p>
          <a:p>
            <a:pPr lvl="1" indent="-296863">
              <a:tabLst>
                <a:tab pos="723900" algn="l"/>
                <a:tab pos="1447800" algn="l"/>
                <a:tab pos="2171700" algn="l"/>
                <a:tab pos="2895600" algn="l"/>
              </a:tabLst>
            </a:pPr>
            <a:r>
              <a:rPr lang="en-US" sz="1400" dirty="0">
                <a:latin typeface="+mj-lt"/>
                <a:cs typeface="Arial" pitchFamily="34" charset="0"/>
              </a:rPr>
              <a:t>   public String </a:t>
            </a:r>
            <a:r>
              <a:rPr lang="en-US" sz="1400" dirty="0" err="1">
                <a:latin typeface="+mj-lt"/>
                <a:cs typeface="Arial" pitchFamily="34" charset="0"/>
              </a:rPr>
              <a:t>toString</a:t>
            </a:r>
            <a:r>
              <a:rPr lang="en-US" sz="1400" dirty="0">
                <a:latin typeface="+mj-lt"/>
                <a:cs typeface="Arial" pitchFamily="34" charset="0"/>
              </a:rPr>
              <a:t>() {</a:t>
            </a:r>
          </a:p>
          <a:p>
            <a:pPr lvl="1" indent="-296863">
              <a:tabLst>
                <a:tab pos="723900" algn="l"/>
                <a:tab pos="1447800" algn="l"/>
                <a:tab pos="2171700" algn="l"/>
                <a:tab pos="2895600" algn="l"/>
              </a:tabLst>
            </a:pPr>
            <a:r>
              <a:rPr lang="en-US" sz="1400" dirty="0">
                <a:latin typeface="+mj-lt"/>
                <a:cs typeface="Arial" pitchFamily="34" charset="0"/>
              </a:rPr>
              <a:t>       return age+" is an invalid age"; </a:t>
            </a:r>
          </a:p>
          <a:p>
            <a:pPr lvl="1" indent="-296863">
              <a:tabLst>
                <a:tab pos="723900" algn="l"/>
                <a:tab pos="1447800" algn="l"/>
                <a:tab pos="2171700" algn="l"/>
                <a:tab pos="2895600" algn="l"/>
              </a:tabLst>
            </a:pPr>
            <a:r>
              <a:rPr lang="en-US" sz="1400" dirty="0">
                <a:latin typeface="+mj-lt"/>
                <a:cs typeface="Arial" pitchFamily="34" charset="0"/>
              </a:rPr>
              <a:t>} }</a:t>
            </a:r>
          </a:p>
        </p:txBody>
      </p:sp>
    </p:spTree>
    <p:extLst>
      <p:ext uri="{BB962C8B-B14F-4D97-AF65-F5344CB8AC3E}">
        <p14:creationId xmlns:p14="http://schemas.microsoft.com/office/powerpoint/2010/main" val="7258558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idx="4294967295"/>
          </p:nvPr>
        </p:nvSpPr>
        <p:spPr>
          <a:xfrm>
            <a:off x="0" y="412750"/>
            <a:ext cx="8531225" cy="855663"/>
          </a:xfrm>
        </p:spPr>
        <p:txBody>
          <a:bodyPr>
            <a:noAutofit/>
          </a:bodyPr>
          <a:lstStyle/>
          <a:p>
            <a:r>
              <a:rPr lang="en-US" sz="2000" dirty="0"/>
              <a:t>9.8: User defined Exceptions</a:t>
            </a:r>
            <a:r>
              <a:rPr lang="en-US" sz="2000" b="1" dirty="0" smtClean="0"/>
              <a:t/>
            </a:r>
            <a:br>
              <a:rPr lang="en-US" sz="2000" b="1" dirty="0" smtClean="0"/>
            </a:br>
            <a:r>
              <a:rPr lang="en-US" sz="2000" dirty="0">
                <a:solidFill>
                  <a:prstClr val="black"/>
                </a:solidFill>
              </a:rPr>
              <a:t>User specific Exception</a:t>
            </a:r>
            <a:endParaRPr lang="en-US" sz="2000" b="1" dirty="0"/>
          </a:p>
        </p:txBody>
      </p:sp>
      <p:sp>
        <p:nvSpPr>
          <p:cNvPr id="320515" name="Rectangle 3"/>
          <p:cNvSpPr>
            <a:spLocks noGrp="1"/>
          </p:cNvSpPr>
          <p:nvPr>
            <p:ph idx="4294967295"/>
          </p:nvPr>
        </p:nvSpPr>
        <p:spPr>
          <a:xfrm>
            <a:off x="298450" y="1495425"/>
            <a:ext cx="8845550" cy="4643438"/>
          </a:xfrm>
        </p:spPr>
        <p:txBody>
          <a:bodyPr/>
          <a:lstStyle/>
          <a:p>
            <a:r>
              <a:rPr lang="en-US" dirty="0">
                <a:solidFill>
                  <a:schemeClr val="tx1"/>
                </a:solidFill>
              </a:rPr>
              <a:t>To create exceptions:</a:t>
            </a:r>
          </a:p>
          <a:p>
            <a:pPr lvl="1"/>
            <a:r>
              <a:rPr lang="en-US" dirty="0">
                <a:solidFill>
                  <a:schemeClr val="tx1"/>
                </a:solidFill>
              </a:rPr>
              <a:t>Write a class that extends(indirectly) </a:t>
            </a:r>
            <a:r>
              <a:rPr lang="en-US" dirty="0" err="1">
                <a:solidFill>
                  <a:schemeClr val="tx1"/>
                </a:solidFill>
              </a:rPr>
              <a:t>Throwable</a:t>
            </a:r>
            <a:r>
              <a:rPr lang="en-US" dirty="0">
                <a:solidFill>
                  <a:schemeClr val="tx1"/>
                </a:solidFill>
              </a:rPr>
              <a:t>.</a:t>
            </a:r>
          </a:p>
          <a:p>
            <a:pPr lvl="1"/>
            <a:r>
              <a:rPr lang="en-US" dirty="0">
                <a:solidFill>
                  <a:schemeClr val="tx1"/>
                </a:solidFill>
              </a:rPr>
              <a:t>Which </a:t>
            </a:r>
            <a:r>
              <a:rPr lang="en-US" dirty="0" err="1">
                <a:solidFill>
                  <a:schemeClr val="tx1"/>
                </a:solidFill>
              </a:rPr>
              <a:t>Superclass</a:t>
            </a:r>
            <a:r>
              <a:rPr lang="en-US" dirty="0">
                <a:solidFill>
                  <a:schemeClr val="tx1"/>
                </a:solidFill>
              </a:rPr>
              <a:t> to extend?</a:t>
            </a:r>
          </a:p>
          <a:p>
            <a:pPr lvl="2"/>
            <a:r>
              <a:rPr lang="en-US" dirty="0">
                <a:solidFill>
                  <a:schemeClr val="tx1"/>
                </a:solidFill>
              </a:rPr>
              <a:t>For unchecked exceptions: </a:t>
            </a:r>
            <a:r>
              <a:rPr lang="en-US" dirty="0" err="1">
                <a:solidFill>
                  <a:schemeClr val="tx1"/>
                </a:solidFill>
              </a:rPr>
              <a:t>RuntimeException</a:t>
            </a:r>
            <a:endParaRPr lang="en-US" dirty="0">
              <a:solidFill>
                <a:schemeClr val="tx1"/>
              </a:solidFill>
            </a:endParaRPr>
          </a:p>
          <a:p>
            <a:pPr lvl="2"/>
            <a:r>
              <a:rPr lang="en-US" dirty="0">
                <a:solidFill>
                  <a:schemeClr val="tx1"/>
                </a:solidFill>
              </a:rPr>
              <a:t>For checked exceptions: Any other Exception subclass or the exception itself</a:t>
            </a:r>
          </a:p>
        </p:txBody>
      </p:sp>
      <p:sp>
        <p:nvSpPr>
          <p:cNvPr id="320517" name="AutoShape 5"/>
          <p:cNvSpPr>
            <a:spLocks noChangeArrowheads="1"/>
          </p:cNvSpPr>
          <p:nvPr/>
        </p:nvSpPr>
        <p:spPr bwMode="auto">
          <a:xfrm>
            <a:off x="636588" y="3301907"/>
            <a:ext cx="5715000" cy="2590800"/>
          </a:xfrm>
          <a:prstGeom prst="roundRect">
            <a:avLst>
              <a:gd name="adj" fmla="val 16667"/>
            </a:avLst>
          </a:prstGeom>
          <a:noFill/>
          <a:ln w="9525" algn="ctr">
            <a:solidFill>
              <a:schemeClr val="tx1"/>
            </a:solidFill>
            <a:round/>
            <a:headEnd/>
            <a:tailEnd/>
          </a:ln>
          <a:effectLst/>
        </p:spPr>
        <p:txBody>
          <a:bodyPr wrap="none" lIns="90488" tIns="44450" rIns="90488" bIns="44450" anchor="ctr"/>
          <a:lstStyle/>
          <a:p>
            <a:pPr lvl="1">
              <a:tabLst>
                <a:tab pos="723900" algn="l"/>
                <a:tab pos="1447800" algn="l"/>
                <a:tab pos="2171700" algn="l"/>
                <a:tab pos="2895600" algn="l"/>
              </a:tabLst>
            </a:pPr>
            <a:r>
              <a:rPr lang="en-US" sz="1400" dirty="0">
                <a:latin typeface="+mj-lt"/>
                <a:cs typeface="Arial" pitchFamily="34" charset="0"/>
              </a:rPr>
              <a:t>class </a:t>
            </a:r>
            <a:r>
              <a:rPr lang="en-US" sz="1400" dirty="0" err="1">
                <a:latin typeface="+mj-lt"/>
                <a:cs typeface="Arial" pitchFamily="34" charset="0"/>
              </a:rPr>
              <a:t>AgeException</a:t>
            </a:r>
            <a:r>
              <a:rPr lang="en-US" sz="1400" dirty="0">
                <a:latin typeface="+mj-lt"/>
                <a:cs typeface="Arial" pitchFamily="34" charset="0"/>
              </a:rPr>
              <a:t> extends Exception {</a:t>
            </a:r>
          </a:p>
          <a:p>
            <a:pPr lvl="1">
              <a:tabLst>
                <a:tab pos="723900" algn="l"/>
                <a:tab pos="1447800" algn="l"/>
                <a:tab pos="2171700" algn="l"/>
                <a:tab pos="2895600" algn="l"/>
              </a:tabLst>
            </a:pPr>
            <a:r>
              <a:rPr lang="en-US" sz="1400" dirty="0">
                <a:latin typeface="+mj-lt"/>
                <a:cs typeface="Arial" pitchFamily="34" charset="0"/>
              </a:rPr>
              <a:t>    private </a:t>
            </a:r>
            <a:r>
              <a:rPr lang="en-US" sz="1400" dirty="0" err="1">
                <a:latin typeface="+mj-lt"/>
                <a:cs typeface="Arial" pitchFamily="34" charset="0"/>
              </a:rPr>
              <a:t>int</a:t>
            </a:r>
            <a:r>
              <a:rPr lang="en-US" sz="1400" dirty="0">
                <a:latin typeface="+mj-lt"/>
                <a:cs typeface="Arial" pitchFamily="34" charset="0"/>
              </a:rPr>
              <a:t> age;</a:t>
            </a:r>
          </a:p>
          <a:p>
            <a:pPr lvl="1">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AgeException</a:t>
            </a:r>
            <a:r>
              <a:rPr lang="en-US" sz="1400" dirty="0">
                <a:latin typeface="+mj-lt"/>
                <a:cs typeface="Arial" pitchFamily="34" charset="0"/>
              </a:rPr>
              <a:t>(</a:t>
            </a:r>
            <a:r>
              <a:rPr lang="en-US" sz="1400" dirty="0" err="1">
                <a:latin typeface="+mj-lt"/>
                <a:cs typeface="Arial" pitchFamily="34" charset="0"/>
              </a:rPr>
              <a:t>int</a:t>
            </a:r>
            <a:r>
              <a:rPr lang="en-US" sz="1400" dirty="0">
                <a:latin typeface="+mj-lt"/>
                <a:cs typeface="Arial" pitchFamily="34" charset="0"/>
              </a:rPr>
              <a:t> a) {</a:t>
            </a:r>
          </a:p>
          <a:p>
            <a:pPr lvl="1">
              <a:tabLst>
                <a:tab pos="723900" algn="l"/>
                <a:tab pos="1447800" algn="l"/>
                <a:tab pos="2171700" algn="l"/>
                <a:tab pos="2895600" algn="l"/>
              </a:tabLst>
            </a:pPr>
            <a:r>
              <a:rPr lang="en-US" sz="1400" dirty="0">
                <a:latin typeface="+mj-lt"/>
                <a:cs typeface="Arial" pitchFamily="34" charset="0"/>
              </a:rPr>
              <a:t>            age = a;</a:t>
            </a:r>
          </a:p>
          <a:p>
            <a:pPr lvl="1">
              <a:tabLst>
                <a:tab pos="723900" algn="l"/>
                <a:tab pos="1447800" algn="l"/>
                <a:tab pos="2171700" algn="l"/>
                <a:tab pos="2895600" algn="l"/>
              </a:tabLst>
            </a:pPr>
            <a:r>
              <a:rPr lang="en-US" sz="1400" dirty="0">
                <a:latin typeface="+mj-lt"/>
                <a:cs typeface="Arial" pitchFamily="34" charset="0"/>
              </a:rPr>
              <a:t>    }</a:t>
            </a:r>
          </a:p>
          <a:p>
            <a:pPr lvl="1">
              <a:tabLst>
                <a:tab pos="723900" algn="l"/>
                <a:tab pos="1447800" algn="l"/>
                <a:tab pos="2171700" algn="l"/>
                <a:tab pos="2895600" algn="l"/>
              </a:tabLst>
            </a:pPr>
            <a:r>
              <a:rPr lang="en-US" sz="1400" dirty="0">
                <a:latin typeface="+mj-lt"/>
                <a:cs typeface="Arial" pitchFamily="34" charset="0"/>
              </a:rPr>
              <a:t>   public String </a:t>
            </a:r>
            <a:r>
              <a:rPr lang="en-US" sz="1400" dirty="0" err="1">
                <a:latin typeface="+mj-lt"/>
                <a:cs typeface="Arial" pitchFamily="34" charset="0"/>
              </a:rPr>
              <a:t>toString</a:t>
            </a:r>
            <a:r>
              <a:rPr lang="en-US" sz="1400" dirty="0">
                <a:latin typeface="+mj-lt"/>
                <a:cs typeface="Arial" pitchFamily="34" charset="0"/>
              </a:rPr>
              <a:t>() {</a:t>
            </a:r>
          </a:p>
          <a:p>
            <a:pPr lvl="1">
              <a:tabLst>
                <a:tab pos="723900" algn="l"/>
                <a:tab pos="1447800" algn="l"/>
                <a:tab pos="2171700" algn="l"/>
                <a:tab pos="2895600" algn="l"/>
              </a:tabLst>
            </a:pPr>
            <a:r>
              <a:rPr lang="en-US" sz="1400" dirty="0">
                <a:latin typeface="+mj-lt"/>
                <a:cs typeface="Arial" pitchFamily="34" charset="0"/>
              </a:rPr>
              <a:t>             return age+" is an invalid age"; } </a:t>
            </a:r>
            <a:r>
              <a:rPr lang="en-US" sz="1400" dirty="0" smtClean="0">
                <a:latin typeface="+mj-lt"/>
                <a:cs typeface="Arial" pitchFamily="34" charset="0"/>
              </a:rPr>
              <a:t>}</a:t>
            </a:r>
            <a:endParaRPr lang="en-US" sz="1400" dirty="0">
              <a:latin typeface="+mj-lt"/>
              <a:cs typeface="Arial" pitchFamily="34" charset="0"/>
            </a:endParaRPr>
          </a:p>
        </p:txBody>
      </p:sp>
    </p:spTree>
    <p:extLst>
      <p:ext uri="{BB962C8B-B14F-4D97-AF65-F5344CB8AC3E}">
        <p14:creationId xmlns:p14="http://schemas.microsoft.com/office/powerpoint/2010/main" val="12518533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9.8: User defined Exceptions</a:t>
            </a:r>
            <a:br>
              <a:rPr lang="en-US" sz="2000" dirty="0"/>
            </a:br>
            <a:r>
              <a:rPr lang="en-US" sz="2000" dirty="0" smtClean="0"/>
              <a:t>Demo: </a:t>
            </a:r>
            <a:r>
              <a:rPr lang="en-US" sz="2000" dirty="0"/>
              <a:t>User Specific Exception</a:t>
            </a:r>
          </a:p>
        </p:txBody>
      </p:sp>
      <p:sp>
        <p:nvSpPr>
          <p:cNvPr id="369666" name="Rectangle 2"/>
          <p:cNvSpPr>
            <a:spLocks noGrp="1"/>
          </p:cNvSpPr>
          <p:nvPr>
            <p:ph idx="4294967295"/>
          </p:nvPr>
        </p:nvSpPr>
        <p:spPr>
          <a:xfrm>
            <a:off x="298450" y="1495425"/>
            <a:ext cx="8845550" cy="4643438"/>
          </a:xfrm>
          <a:noFill/>
        </p:spPr>
        <p:txBody>
          <a:bodyPr/>
          <a:lstStyle/>
          <a:p>
            <a:pPr>
              <a:lnSpc>
                <a:spcPts val="3000"/>
              </a:lnSpc>
            </a:pPr>
            <a:r>
              <a:rPr lang="en-US" dirty="0">
                <a:solidFill>
                  <a:schemeClr val="tx1"/>
                </a:solidFill>
              </a:rPr>
              <a:t>Execute UserException.java program</a:t>
            </a:r>
          </a:p>
        </p:txBody>
      </p:sp>
    </p:spTree>
    <p:extLst>
      <p:ext uri="{BB962C8B-B14F-4D97-AF65-F5344CB8AC3E}">
        <p14:creationId xmlns:p14="http://schemas.microsoft.com/office/powerpoint/2010/main" val="11431150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9.8: User defined Exceptions</a:t>
            </a:r>
            <a:br>
              <a:rPr lang="en-US" sz="2000" dirty="0"/>
            </a:br>
            <a:r>
              <a:rPr lang="en-US" sz="2000" dirty="0"/>
              <a:t>Lab : Exception</a:t>
            </a:r>
          </a:p>
        </p:txBody>
      </p:sp>
      <p:sp>
        <p:nvSpPr>
          <p:cNvPr id="353283" name="Rectangle 3"/>
          <p:cNvSpPr>
            <a:spLocks noGrp="1"/>
          </p:cNvSpPr>
          <p:nvPr>
            <p:ph idx="4294967295"/>
          </p:nvPr>
        </p:nvSpPr>
        <p:spPr>
          <a:xfrm>
            <a:off x="0" y="1495425"/>
            <a:ext cx="6559550" cy="4643438"/>
          </a:xfrm>
        </p:spPr>
        <p:txBody>
          <a:bodyPr/>
          <a:lstStyle/>
          <a:p>
            <a:pPr>
              <a:lnSpc>
                <a:spcPts val="3500"/>
              </a:lnSpc>
            </a:pPr>
            <a:r>
              <a:rPr lang="en-US" dirty="0">
                <a:solidFill>
                  <a:schemeClr val="tx1"/>
                </a:solidFill>
              </a:rPr>
              <a:t>Lab 6: Exception Handling</a:t>
            </a:r>
          </a:p>
        </p:txBody>
      </p:sp>
    </p:spTree>
    <p:extLst>
      <p:ext uri="{BB962C8B-B14F-4D97-AF65-F5344CB8AC3E}">
        <p14:creationId xmlns:p14="http://schemas.microsoft.com/office/powerpoint/2010/main" val="10253930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9.9:  Best Practices on Exception Handling  </a:t>
            </a:r>
            <a:br>
              <a:rPr lang="en-US" sz="2000" dirty="0"/>
            </a:br>
            <a:r>
              <a:rPr lang="en-US" sz="2000" dirty="0"/>
              <a:t>The Best Practices</a:t>
            </a:r>
          </a:p>
        </p:txBody>
      </p:sp>
      <p:sp>
        <p:nvSpPr>
          <p:cNvPr id="323587" name="Rectangle 3"/>
          <p:cNvSpPr>
            <a:spLocks noGrp="1"/>
          </p:cNvSpPr>
          <p:nvPr>
            <p:ph idx="4294967295"/>
          </p:nvPr>
        </p:nvSpPr>
        <p:spPr>
          <a:xfrm>
            <a:off x="298450" y="1495425"/>
            <a:ext cx="8845550" cy="4643438"/>
          </a:xfrm>
        </p:spPr>
        <p:txBody>
          <a:bodyPr/>
          <a:lstStyle/>
          <a:p>
            <a:r>
              <a:rPr lang="en-US" dirty="0">
                <a:solidFill>
                  <a:schemeClr val="tx1"/>
                </a:solidFill>
              </a:rPr>
              <a:t>Avoid empty catch blocks. </a:t>
            </a:r>
          </a:p>
          <a:p>
            <a:r>
              <a:rPr lang="en-US" dirty="0">
                <a:solidFill>
                  <a:schemeClr val="tx1"/>
                </a:solidFill>
              </a:rPr>
              <a:t>Avoid throwing and catching a generic exception class.</a:t>
            </a:r>
          </a:p>
          <a:p>
            <a:r>
              <a:rPr lang="en-US" dirty="0">
                <a:solidFill>
                  <a:schemeClr val="tx1"/>
                </a:solidFill>
              </a:rPr>
              <a:t>Pass all the pertinent data to exceptions. </a:t>
            </a:r>
          </a:p>
          <a:p>
            <a:pPr fontAlgn="t"/>
            <a:r>
              <a:rPr lang="en-US" dirty="0">
                <a:solidFill>
                  <a:schemeClr val="tx1"/>
                </a:solidFill>
              </a:rPr>
              <a:t>Use the finally block to release the resources </a:t>
            </a:r>
          </a:p>
          <a:p>
            <a:endParaRPr lang="en-US" dirty="0">
              <a:solidFill>
                <a:schemeClr val="tx1"/>
              </a:solidFill>
            </a:endParaRPr>
          </a:p>
        </p:txBody>
      </p:sp>
    </p:spTree>
    <p:extLst>
      <p:ext uri="{BB962C8B-B14F-4D97-AF65-F5344CB8AC3E}">
        <p14:creationId xmlns:p14="http://schemas.microsoft.com/office/powerpoint/2010/main" val="31056810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p:cNvSpPr>
          <p:nvPr>
            <p:ph type="title" idx="4294967295"/>
          </p:nvPr>
        </p:nvSpPr>
        <p:spPr>
          <a:xfrm>
            <a:off x="0" y="412750"/>
            <a:ext cx="8531225" cy="855663"/>
          </a:xfrm>
        </p:spPr>
        <p:txBody>
          <a:bodyPr>
            <a:normAutofit/>
          </a:bodyPr>
          <a:lstStyle/>
          <a:p>
            <a:r>
              <a:rPr lang="en-US" sz="2000" dirty="0"/>
              <a:t>9.9:  Best Practices on Exception Handling</a:t>
            </a:r>
            <a:r>
              <a:rPr lang="en-US" sz="2000" dirty="0" smtClean="0"/>
              <a:t/>
            </a:r>
            <a:br>
              <a:rPr lang="en-US" sz="2000" dirty="0" smtClean="0"/>
            </a:br>
            <a:r>
              <a:rPr lang="en-US" sz="2000" dirty="0" smtClean="0"/>
              <a:t>Best </a:t>
            </a:r>
            <a:r>
              <a:rPr lang="en-US" sz="2000" dirty="0"/>
              <a:t>Practices</a:t>
            </a:r>
          </a:p>
        </p:txBody>
      </p:sp>
      <p:sp>
        <p:nvSpPr>
          <p:cNvPr id="325635" name="Rectangle 3"/>
          <p:cNvSpPr>
            <a:spLocks noGrp="1"/>
          </p:cNvSpPr>
          <p:nvPr>
            <p:ph idx="4294967295"/>
          </p:nvPr>
        </p:nvSpPr>
        <p:spPr>
          <a:xfrm>
            <a:off x="298450" y="1495425"/>
            <a:ext cx="8845550" cy="4643438"/>
          </a:xfrm>
        </p:spPr>
        <p:txBody>
          <a:bodyPr/>
          <a:lstStyle/>
          <a:p>
            <a:r>
              <a:rPr lang="en-US" dirty="0">
                <a:solidFill>
                  <a:schemeClr val="tx1"/>
                </a:solidFill>
              </a:rPr>
              <a:t>Avoid throwing unnecessary exceptions.</a:t>
            </a:r>
          </a:p>
          <a:p>
            <a:r>
              <a:rPr lang="en-US" dirty="0">
                <a:solidFill>
                  <a:schemeClr val="tx1"/>
                </a:solidFill>
              </a:rPr>
              <a:t>Finalize method is not reliable.</a:t>
            </a:r>
          </a:p>
          <a:p>
            <a:r>
              <a:rPr lang="en-US" dirty="0">
                <a:solidFill>
                  <a:schemeClr val="tx1"/>
                </a:solidFill>
              </a:rPr>
              <a:t>Exception thrown by </a:t>
            </a:r>
            <a:r>
              <a:rPr lang="en-US" dirty="0" err="1">
                <a:solidFill>
                  <a:schemeClr val="tx1"/>
                </a:solidFill>
              </a:rPr>
              <a:t>finalizers</a:t>
            </a:r>
            <a:r>
              <a:rPr lang="en-US" dirty="0">
                <a:solidFill>
                  <a:schemeClr val="tx1"/>
                </a:solidFill>
              </a:rPr>
              <a:t> are ignored.</a:t>
            </a:r>
          </a:p>
          <a:p>
            <a:pPr fontAlgn="t"/>
            <a:r>
              <a:rPr lang="en-US" dirty="0">
                <a:solidFill>
                  <a:schemeClr val="tx1"/>
                </a:solidFill>
              </a:rPr>
              <a:t>While using method calls, always handle the exceptions in the method where they occur. </a:t>
            </a:r>
          </a:p>
          <a:p>
            <a:pPr fontAlgn="t"/>
            <a:r>
              <a:rPr lang="en-US" dirty="0">
                <a:solidFill>
                  <a:schemeClr val="tx1"/>
                </a:solidFill>
              </a:rPr>
              <a:t>Do not use loops for exception handling.  </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7581909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p:cNvSpPr>
          <p:nvPr>
            <p:ph type="title" idx="4294967295"/>
          </p:nvPr>
        </p:nvSpPr>
        <p:spPr>
          <a:xfrm>
            <a:off x="0" y="412750"/>
            <a:ext cx="8531225" cy="855663"/>
          </a:xfrm>
        </p:spPr>
        <p:txBody>
          <a:bodyPr>
            <a:normAutofit/>
          </a:bodyPr>
          <a:lstStyle/>
          <a:p>
            <a:r>
              <a:rPr lang="en-US" sz="2000" dirty="0"/>
              <a:t>9.9:  Best Practices on Exception Handling</a:t>
            </a:r>
            <a:r>
              <a:rPr lang="en-US" sz="2000" dirty="0" smtClean="0"/>
              <a:t/>
            </a:r>
            <a:br>
              <a:rPr lang="en-US" sz="2000" dirty="0" smtClean="0"/>
            </a:br>
            <a:r>
              <a:rPr lang="en-US" sz="2000" dirty="0" smtClean="0"/>
              <a:t>Best </a:t>
            </a:r>
            <a:r>
              <a:rPr lang="en-US" sz="2000" dirty="0"/>
              <a:t>Practices</a:t>
            </a:r>
          </a:p>
        </p:txBody>
      </p:sp>
      <p:sp>
        <p:nvSpPr>
          <p:cNvPr id="335875" name="Rectangle 3"/>
          <p:cNvSpPr>
            <a:spLocks noGrp="1"/>
          </p:cNvSpPr>
          <p:nvPr>
            <p:ph idx="4294967295"/>
          </p:nvPr>
        </p:nvSpPr>
        <p:spPr>
          <a:xfrm>
            <a:off x="298450" y="1495425"/>
            <a:ext cx="8845550" cy="4643438"/>
          </a:xfrm>
        </p:spPr>
        <p:txBody>
          <a:bodyPr/>
          <a:lstStyle/>
          <a:p>
            <a:r>
              <a:rPr lang="en-US" dirty="0">
                <a:solidFill>
                  <a:schemeClr val="tx1"/>
                </a:solidFill>
              </a:rPr>
              <a:t>When deciding on checked exceptions vs. unchecked exceptions, ask yourself, "What action can the client code take when the exception occurs?" </a:t>
            </a:r>
          </a:p>
        </p:txBody>
      </p:sp>
    </p:spTree>
    <p:extLst>
      <p:ext uri="{BB962C8B-B14F-4D97-AF65-F5344CB8AC3E}">
        <p14:creationId xmlns:p14="http://schemas.microsoft.com/office/powerpoint/2010/main" val="26937828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p:cNvSpPr>
          <p:nvPr>
            <p:ph type="title" idx="4294967295"/>
          </p:nvPr>
        </p:nvSpPr>
        <p:spPr>
          <a:xfrm>
            <a:off x="0" y="412750"/>
            <a:ext cx="8531225" cy="855663"/>
          </a:xfrm>
        </p:spPr>
        <p:txBody>
          <a:bodyPr>
            <a:normAutofit/>
          </a:bodyPr>
          <a:lstStyle/>
          <a:p>
            <a:r>
              <a:rPr lang="en-US" sz="2000" dirty="0"/>
              <a:t>Summary</a:t>
            </a:r>
          </a:p>
        </p:txBody>
      </p:sp>
      <p:sp>
        <p:nvSpPr>
          <p:cNvPr id="3" name="Content Placeholder 2"/>
          <p:cNvSpPr>
            <a:spLocks noGrp="1"/>
          </p:cNvSpPr>
          <p:nvPr>
            <p:ph idx="4294967295"/>
          </p:nvPr>
        </p:nvSpPr>
        <p:spPr>
          <a:xfrm>
            <a:off x="593766" y="1495425"/>
            <a:ext cx="7433953" cy="4643438"/>
          </a:xfrm>
        </p:spPr>
        <p:txBody>
          <a:bodyPr/>
          <a:lstStyle/>
          <a:p>
            <a:r>
              <a:rPr lang="en-US" dirty="0"/>
              <a:t>Exceptions are powerful error handling mechanisms.</a:t>
            </a:r>
          </a:p>
          <a:p>
            <a:r>
              <a:rPr lang="en-US" dirty="0"/>
              <a:t>A program can catch exceptions by using a combination of the try, catch, and finally blocks: </a:t>
            </a:r>
          </a:p>
          <a:p>
            <a:pPr lvl="1"/>
            <a:r>
              <a:rPr lang="en-US" dirty="0"/>
              <a:t>The try block identifies a block of code in which an exception can occur. </a:t>
            </a:r>
          </a:p>
          <a:p>
            <a:pPr lvl="1"/>
            <a:r>
              <a:rPr lang="en-US" dirty="0"/>
              <a:t>The catch block identifies a block of code, known as an exception handler. </a:t>
            </a:r>
          </a:p>
          <a:p>
            <a:pPr lvl="1"/>
            <a:r>
              <a:rPr lang="en-US" dirty="0"/>
              <a:t>The finally block identifies a block of code that is guaranteed to execute.</a:t>
            </a:r>
          </a:p>
          <a:p>
            <a:pPr lvl="1"/>
            <a:r>
              <a:rPr lang="en-US" dirty="0"/>
              <a:t>Try-with-resources</a:t>
            </a:r>
          </a:p>
          <a:p>
            <a:pPr lvl="1"/>
            <a:r>
              <a:rPr lang="en-US" dirty="0"/>
              <a:t>Multi-catch blocks </a:t>
            </a:r>
          </a:p>
          <a:p>
            <a:r>
              <a:rPr lang="en-US" dirty="0"/>
              <a:t>Throw is used to throw an exception by the user.</a:t>
            </a:r>
          </a:p>
          <a:p>
            <a:endParaRPr lang="en-US" dirty="0"/>
          </a:p>
          <a:p>
            <a:endParaRPr lang="en-US" dirty="0"/>
          </a:p>
        </p:txBody>
      </p:sp>
    </p:spTree>
    <p:extLst>
      <p:ext uri="{BB962C8B-B14F-4D97-AF65-F5344CB8AC3E}">
        <p14:creationId xmlns:p14="http://schemas.microsoft.com/office/powerpoint/2010/main" val="24931210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p:cNvSpPr>
          <p:nvPr>
            <p:ph type="title" idx="4294967295"/>
          </p:nvPr>
        </p:nvSpPr>
        <p:spPr>
          <a:xfrm>
            <a:off x="0" y="412750"/>
            <a:ext cx="8531225" cy="855663"/>
          </a:xfrm>
        </p:spPr>
        <p:txBody>
          <a:bodyPr>
            <a:normAutofit/>
          </a:bodyPr>
          <a:lstStyle/>
          <a:p>
            <a:r>
              <a:rPr lang="en-US" sz="2000" dirty="0"/>
              <a:t>Review – Match the Following format</a:t>
            </a:r>
          </a:p>
        </p:txBody>
      </p:sp>
      <p:graphicFrame>
        <p:nvGraphicFramePr>
          <p:cNvPr id="224387" name="Group 131"/>
          <p:cNvGraphicFramePr>
            <a:graphicFrameLocks noGrp="1"/>
          </p:cNvGraphicFramePr>
          <p:nvPr>
            <p:ph idx="4294967295"/>
            <p:extLst>
              <p:ext uri="{D42A27DB-BD31-4B8C-83A1-F6EECF244321}">
                <p14:modId xmlns:p14="http://schemas.microsoft.com/office/powerpoint/2010/main" val="421469592"/>
              </p:ext>
            </p:extLst>
          </p:nvPr>
        </p:nvGraphicFramePr>
        <p:xfrm>
          <a:off x="855022" y="1326094"/>
          <a:ext cx="6602682" cy="3918530"/>
        </p:xfrm>
        <a:graphic>
          <a:graphicData uri="http://schemas.openxmlformats.org/drawingml/2006/table">
            <a:tbl>
              <a:tblPr/>
              <a:tblGrid>
                <a:gridCol w="2452424"/>
                <a:gridCol w="4150258"/>
              </a:tblGrid>
              <a:tr h="1188100">
                <a:tc>
                  <a:txBody>
                    <a:bodyPr/>
                    <a:lstStyle/>
                    <a:p>
                      <a:pPr marL="381000" marR="0" lvl="0" indent="-381000" algn="l" defTabSz="914400" rtl="0" eaLnBrk="0" fontAlgn="base" latinLnBrk="0" hangingPunct="0">
                        <a:lnSpc>
                          <a:spcPts val="2900"/>
                        </a:lnSpc>
                        <a:spcBef>
                          <a:spcPct val="20000"/>
                        </a:spcBef>
                        <a:spcAft>
                          <a:spcPct val="0"/>
                        </a:spcAft>
                        <a:buClrTx/>
                        <a:buSzTx/>
                        <a:buFontTx/>
                        <a:buAutoNum type="arabicPeriod"/>
                        <a:tabLst/>
                      </a:pPr>
                      <a:r>
                        <a:rPr kumimoji="0" lang="en-US" sz="1400" b="0" i="0" u="none" strike="noStrike" cap="none" normalizeH="0" baseline="0" dirty="0" err="1" smtClean="0">
                          <a:ln>
                            <a:noFill/>
                          </a:ln>
                          <a:solidFill>
                            <a:schemeClr val="tx1"/>
                          </a:solidFill>
                          <a:effectLst/>
                          <a:latin typeface="+mj-lt"/>
                          <a:cs typeface="Arial" pitchFamily="34" charset="0"/>
                        </a:rPr>
                        <a:t>CheckedException</a:t>
                      </a:r>
                      <a:endParaRPr kumimoji="0" lang="en-US" sz="1400" b="0" i="0" u="none" strike="noStrike" cap="none" normalizeH="0" baseline="0" dirty="0" smtClean="0">
                        <a:ln>
                          <a:noFill/>
                        </a:ln>
                        <a:solidFill>
                          <a:schemeClr val="tx1"/>
                        </a:solidFill>
                        <a:effectLst/>
                        <a:latin typeface="+mj-lt"/>
                        <a:cs typeface="Arial" pitchFamily="34" charset="0"/>
                      </a:endParaRPr>
                    </a:p>
                  </a:txBody>
                  <a:tcPr marL="97209" marR="97209"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29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j-lt"/>
                          <a:cs typeface="Arial" pitchFamily="34" charset="0"/>
                        </a:rPr>
                        <a:t>A. Compulsory to use if a method throws a checked exception and doesn’t handle it</a:t>
                      </a:r>
                    </a:p>
                  </a:txBody>
                  <a:tcPr marL="97209" marR="97209"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0523">
                <a:tc>
                  <a:txBody>
                    <a:bodyPr/>
                    <a:lstStyle/>
                    <a:p>
                      <a:pPr marL="381000" marR="0" lvl="0" indent="-381000" algn="l" defTabSz="914400" rtl="0" eaLnBrk="0" fontAlgn="base" latinLnBrk="0" hangingPunct="0">
                        <a:lnSpc>
                          <a:spcPts val="2900"/>
                        </a:lnSpc>
                        <a:spcBef>
                          <a:spcPct val="20000"/>
                        </a:spcBef>
                        <a:spcAft>
                          <a:spcPct val="0"/>
                        </a:spcAft>
                        <a:buClrTx/>
                        <a:buSzTx/>
                        <a:buFontTx/>
                        <a:buAutoNum type="arabicPeriod" startAt="2"/>
                        <a:tabLst/>
                      </a:pPr>
                      <a:r>
                        <a:rPr kumimoji="0" lang="en-US" sz="1400" b="0" i="0" u="none" strike="noStrike" cap="none" normalizeH="0" baseline="0" dirty="0" smtClean="0">
                          <a:ln>
                            <a:noFill/>
                          </a:ln>
                          <a:solidFill>
                            <a:schemeClr val="tx1"/>
                          </a:solidFill>
                          <a:effectLst/>
                          <a:latin typeface="+mj-lt"/>
                          <a:cs typeface="Arial" pitchFamily="34" charset="0"/>
                        </a:rPr>
                        <a:t>finally</a:t>
                      </a:r>
                    </a:p>
                  </a:txBody>
                  <a:tcPr marL="97209" marR="97209"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29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j-lt"/>
                          <a:cs typeface="Arial" pitchFamily="34" charset="0"/>
                        </a:rPr>
                        <a:t>B. Inherited from </a:t>
                      </a:r>
                      <a:r>
                        <a:rPr kumimoji="0" lang="en-US" sz="1400" b="0" i="0" u="none" strike="noStrike" cap="none" normalizeH="0" baseline="0" dirty="0" err="1" smtClean="0">
                          <a:ln>
                            <a:noFill/>
                          </a:ln>
                          <a:solidFill>
                            <a:schemeClr val="tx1"/>
                          </a:solidFill>
                          <a:effectLst/>
                          <a:latin typeface="+mj-lt"/>
                          <a:cs typeface="Arial" pitchFamily="34" charset="0"/>
                        </a:rPr>
                        <a:t>RuntimeException</a:t>
                      </a:r>
                      <a:endParaRPr kumimoji="0" lang="en-US" sz="1400" b="0" i="0" u="none" strike="noStrike" cap="none" normalizeH="0" baseline="0" dirty="0" smtClean="0">
                        <a:ln>
                          <a:noFill/>
                        </a:ln>
                        <a:solidFill>
                          <a:schemeClr val="tx1"/>
                        </a:solidFill>
                        <a:effectLst/>
                        <a:latin typeface="+mj-lt"/>
                        <a:cs typeface="Arial" pitchFamily="34" charset="0"/>
                      </a:endParaRPr>
                    </a:p>
                  </a:txBody>
                  <a:tcPr marL="97209" marR="97209"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1559">
                <a:tc>
                  <a:txBody>
                    <a:bodyPr/>
                    <a:lstStyle/>
                    <a:p>
                      <a:pPr marL="381000" marR="0" lvl="0" indent="-381000" algn="l" defTabSz="914400" rtl="0" eaLnBrk="0" fontAlgn="base" latinLnBrk="0" hangingPunct="0">
                        <a:lnSpc>
                          <a:spcPts val="2900"/>
                        </a:lnSpc>
                        <a:spcBef>
                          <a:spcPct val="20000"/>
                        </a:spcBef>
                        <a:spcAft>
                          <a:spcPct val="0"/>
                        </a:spcAft>
                        <a:buClrTx/>
                        <a:buSzTx/>
                        <a:buFontTx/>
                        <a:buAutoNum type="arabicPeriod" startAt="3"/>
                        <a:tabLst/>
                      </a:pPr>
                      <a:r>
                        <a:rPr kumimoji="0" lang="en-US" sz="1400" b="0" i="0" u="none" strike="noStrike" cap="none" normalizeH="0" baseline="0" dirty="0" smtClean="0">
                          <a:ln>
                            <a:noFill/>
                          </a:ln>
                          <a:solidFill>
                            <a:schemeClr val="tx1"/>
                          </a:solidFill>
                          <a:effectLst/>
                          <a:latin typeface="+mj-lt"/>
                          <a:cs typeface="Arial" pitchFamily="34" charset="0"/>
                        </a:rPr>
                        <a:t>throws</a:t>
                      </a:r>
                    </a:p>
                  </a:txBody>
                  <a:tcPr marL="97209" marR="97209"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29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j-lt"/>
                          <a:cs typeface="Arial" pitchFamily="34" charset="0"/>
                        </a:rPr>
                        <a:t>C. Can have any number of catch blocks</a:t>
                      </a:r>
                    </a:p>
                  </a:txBody>
                  <a:tcPr marL="97209" marR="97209"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1559">
                <a:tc>
                  <a:txBody>
                    <a:bodyPr/>
                    <a:lstStyle/>
                    <a:p>
                      <a:pPr marL="381000" marR="0" lvl="0" indent="-381000" algn="l" defTabSz="914400" rtl="0" eaLnBrk="0" fontAlgn="base" latinLnBrk="0" hangingPunct="0">
                        <a:lnSpc>
                          <a:spcPts val="2900"/>
                        </a:lnSpc>
                        <a:spcBef>
                          <a:spcPct val="20000"/>
                        </a:spcBef>
                        <a:spcAft>
                          <a:spcPct val="0"/>
                        </a:spcAft>
                        <a:buClrTx/>
                        <a:buSzTx/>
                        <a:buFontTx/>
                        <a:buAutoNum type="arabicPeriod" startAt="4"/>
                        <a:tabLst/>
                      </a:pPr>
                      <a:r>
                        <a:rPr kumimoji="0" lang="en-US" sz="1400" b="0" i="0" u="none" strike="noStrike" cap="none" normalizeH="0" baseline="0" dirty="0" smtClean="0">
                          <a:ln>
                            <a:noFill/>
                          </a:ln>
                          <a:solidFill>
                            <a:schemeClr val="tx1"/>
                          </a:solidFill>
                          <a:effectLst/>
                          <a:latin typeface="+mj-lt"/>
                          <a:cs typeface="Arial" pitchFamily="34" charset="0"/>
                        </a:rPr>
                        <a:t>Unchecked Exception</a:t>
                      </a:r>
                    </a:p>
                  </a:txBody>
                  <a:tcPr marL="97209" marR="97209"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29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j-lt"/>
                          <a:cs typeface="Arial" pitchFamily="34" charset="0"/>
                        </a:rPr>
                        <a:t>D. Used to avoid “resource leak”</a:t>
                      </a:r>
                    </a:p>
                  </a:txBody>
                  <a:tcPr marL="97209" marR="97209"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52848">
                <a:tc>
                  <a:txBody>
                    <a:bodyPr/>
                    <a:lstStyle/>
                    <a:p>
                      <a:pPr marL="381000" marR="0" lvl="0" indent="-381000" algn="l" defTabSz="914400" rtl="0" eaLnBrk="0" fontAlgn="base" latinLnBrk="0" hangingPunct="0">
                        <a:lnSpc>
                          <a:spcPts val="2900"/>
                        </a:lnSpc>
                        <a:spcBef>
                          <a:spcPct val="20000"/>
                        </a:spcBef>
                        <a:spcAft>
                          <a:spcPct val="0"/>
                        </a:spcAft>
                        <a:buClrTx/>
                        <a:buSzTx/>
                        <a:buFontTx/>
                        <a:buAutoNum type="arabicPeriod" startAt="5"/>
                        <a:tabLst/>
                      </a:pPr>
                      <a:r>
                        <a:rPr kumimoji="0" lang="en-US" sz="1400" b="0" i="0" u="none" strike="noStrike" cap="none" normalizeH="0" baseline="0" smtClean="0">
                          <a:ln>
                            <a:noFill/>
                          </a:ln>
                          <a:solidFill>
                            <a:schemeClr val="tx1"/>
                          </a:solidFill>
                          <a:effectLst/>
                          <a:latin typeface="+mj-lt"/>
                          <a:cs typeface="Arial" pitchFamily="34" charset="0"/>
                        </a:rPr>
                        <a:t>try</a:t>
                      </a:r>
                    </a:p>
                  </a:txBody>
                  <a:tcPr marL="97209" marR="97209"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29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j-lt"/>
                          <a:cs typeface="Arial" pitchFamily="34" charset="0"/>
                        </a:rPr>
                        <a:t>E. Inherited from Exception</a:t>
                      </a:r>
                    </a:p>
                  </a:txBody>
                  <a:tcPr marL="97209" marR="97209"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15490195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9.1</a:t>
            </a:r>
            <a:r>
              <a:rPr lang="en-US" sz="2000" dirty="0"/>
              <a:t>:  Exception Handling – Fundamentals</a:t>
            </a:r>
            <a:r>
              <a:rPr lang="en-US" sz="2000" dirty="0" smtClean="0"/>
              <a:t/>
            </a:r>
            <a:br>
              <a:rPr lang="en-US" sz="2000" dirty="0" smtClean="0"/>
            </a:br>
            <a:r>
              <a:rPr lang="en-US" sz="2000" dirty="0"/>
              <a:t>Exception Handling</a:t>
            </a:r>
          </a:p>
        </p:txBody>
      </p:sp>
      <p:sp>
        <p:nvSpPr>
          <p:cNvPr id="6" name="Content Placeholder 5"/>
          <p:cNvSpPr>
            <a:spLocks noGrp="1"/>
          </p:cNvSpPr>
          <p:nvPr>
            <p:ph idx="4294967295"/>
          </p:nvPr>
        </p:nvSpPr>
        <p:spPr>
          <a:xfrm>
            <a:off x="298450" y="1495425"/>
            <a:ext cx="8845550" cy="4643438"/>
          </a:xfrm>
        </p:spPr>
        <p:txBody>
          <a:bodyPr/>
          <a:lstStyle/>
          <a:p>
            <a:r>
              <a:rPr lang="en-GB" dirty="0">
                <a:solidFill>
                  <a:schemeClr val="tx1"/>
                </a:solidFill>
              </a:rPr>
              <a:t>Exception is an event that occurs during the execution of a program that disrupts the normal flow of instructions:</a:t>
            </a:r>
          </a:p>
          <a:p>
            <a:pPr lvl="1"/>
            <a:r>
              <a:rPr lang="en-GB" dirty="0" err="1">
                <a:solidFill>
                  <a:schemeClr val="tx1"/>
                </a:solidFill>
              </a:rPr>
              <a:t>Eg</a:t>
            </a:r>
            <a:r>
              <a:rPr lang="en-GB" dirty="0">
                <a:solidFill>
                  <a:schemeClr val="tx1"/>
                </a:solidFill>
              </a:rPr>
              <a:t>: Hard disk crash, Out of bounds array access, Divide by zero </a:t>
            </a:r>
            <a:r>
              <a:rPr lang="en-GB" dirty="0" err="1">
                <a:solidFill>
                  <a:schemeClr val="tx1"/>
                </a:solidFill>
              </a:rPr>
              <a:t>etc</a:t>
            </a:r>
            <a:endParaRPr lang="en-GB" dirty="0">
              <a:solidFill>
                <a:schemeClr val="tx1"/>
              </a:solidFill>
            </a:endParaRPr>
          </a:p>
          <a:p>
            <a:r>
              <a:rPr lang="en-GB" dirty="0">
                <a:solidFill>
                  <a:schemeClr val="tx1"/>
                </a:solidFill>
              </a:rPr>
              <a:t>When an exception occurs, the executing method creates an Exception object and hands it to the runtime system —”throwing an exception”</a:t>
            </a:r>
          </a:p>
          <a:p>
            <a:r>
              <a:rPr lang="en-GB" dirty="0">
                <a:solidFill>
                  <a:schemeClr val="tx1"/>
                </a:solidFill>
              </a:rPr>
              <a:t>The runtime system searches the runtime call stack for a method with an appropriate handler, to handle/catch the exception.</a:t>
            </a:r>
            <a:endParaRPr lang="en-US" dirty="0">
              <a:solidFill>
                <a:schemeClr val="tx1"/>
              </a:solidFill>
            </a:endParaRPr>
          </a:p>
          <a:p>
            <a:pPr>
              <a:buFont typeface="Wingdings" pitchFamily="2" charset="2"/>
              <a:buChar char="Ø"/>
            </a:pPr>
            <a:endParaRPr lang="en-US" dirty="0" smtClean="0">
              <a:solidFill>
                <a:schemeClr val="tx1"/>
              </a:solidFill>
            </a:endParaRPr>
          </a:p>
        </p:txBody>
      </p:sp>
      <p:pic>
        <p:nvPicPr>
          <p:cNvPr id="5122" name="Picture 2" descr="Image result for car stepn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230" y="4288116"/>
            <a:ext cx="3270091" cy="17306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9.1</a:t>
            </a:r>
            <a:r>
              <a:rPr lang="en-US" sz="2000" dirty="0"/>
              <a:t>:  Exception Handling – Fundamentals</a:t>
            </a:r>
            <a:r>
              <a:rPr lang="en-US" sz="2000" dirty="0" smtClean="0"/>
              <a:t/>
            </a:r>
            <a:br>
              <a:rPr lang="en-US" sz="2000" dirty="0" smtClean="0"/>
            </a:br>
            <a:r>
              <a:rPr lang="en-US" sz="2000" dirty="0"/>
              <a:t>Exception Handling</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The general form of exception handling block:</a:t>
            </a:r>
          </a:p>
        </p:txBody>
      </p:sp>
      <p:sp>
        <p:nvSpPr>
          <p:cNvPr id="4" name="AutoShape 4"/>
          <p:cNvSpPr>
            <a:spLocks noChangeArrowheads="1"/>
          </p:cNvSpPr>
          <p:nvPr/>
        </p:nvSpPr>
        <p:spPr bwMode="auto">
          <a:xfrm>
            <a:off x="606889" y="2106393"/>
            <a:ext cx="7620000" cy="3962400"/>
          </a:xfrm>
          <a:prstGeom prst="roundRect">
            <a:avLst>
              <a:gd name="adj" fmla="val 16667"/>
            </a:avLst>
          </a:prstGeom>
          <a:noFill/>
          <a:ln w="9525" algn="ctr">
            <a:solidFill>
              <a:schemeClr val="tx1"/>
            </a:solidFill>
            <a:round/>
            <a:headEnd/>
            <a:tailEnd/>
          </a:ln>
          <a:effectLst/>
        </p:spPr>
        <p:txBody>
          <a:bodyPr wrap="none" lIns="90488" tIns="44450" rIns="90488" bIns="44450" anchor="ctr"/>
          <a:lstStyle/>
          <a:p>
            <a:pPr lvl="1" algn="l">
              <a:tabLst>
                <a:tab pos="723900" algn="l"/>
                <a:tab pos="1447800" algn="l"/>
                <a:tab pos="2171700" algn="l"/>
                <a:tab pos="2895600" algn="l"/>
              </a:tabLst>
            </a:pPr>
            <a:r>
              <a:rPr lang="en-US" sz="1600" dirty="0">
                <a:latin typeface="+mj-lt"/>
                <a:cs typeface="Arial" pitchFamily="34" charset="0"/>
              </a:rPr>
              <a:t>try {</a:t>
            </a:r>
          </a:p>
          <a:p>
            <a:pPr lvl="1" algn="l">
              <a:tabLst>
                <a:tab pos="723900" algn="l"/>
                <a:tab pos="1447800" algn="l"/>
                <a:tab pos="2171700" algn="l"/>
                <a:tab pos="2895600" algn="l"/>
              </a:tabLst>
            </a:pPr>
            <a:r>
              <a:rPr lang="en-US" sz="1600" dirty="0">
                <a:latin typeface="+mj-lt"/>
                <a:cs typeface="Arial" pitchFamily="34" charset="0"/>
              </a:rPr>
              <a:t>		//code to be monitored.</a:t>
            </a:r>
          </a:p>
          <a:p>
            <a:pPr lvl="1" algn="l">
              <a:tabLst>
                <a:tab pos="723900" algn="l"/>
                <a:tab pos="1447800" algn="l"/>
                <a:tab pos="2171700" algn="l"/>
                <a:tab pos="2895600" algn="l"/>
              </a:tabLst>
            </a:pPr>
            <a:r>
              <a:rPr lang="en-US" sz="1600" dirty="0">
                <a:latin typeface="+mj-lt"/>
                <a:cs typeface="Arial" pitchFamily="34" charset="0"/>
              </a:rPr>
              <a:t>   } </a:t>
            </a:r>
          </a:p>
          <a:p>
            <a:pPr lvl="1" algn="l">
              <a:tabLst>
                <a:tab pos="723900" algn="l"/>
                <a:tab pos="1447800" algn="l"/>
                <a:tab pos="2171700" algn="l"/>
                <a:tab pos="2895600" algn="l"/>
              </a:tabLst>
            </a:pPr>
            <a:r>
              <a:rPr lang="en-US" sz="1600" dirty="0">
                <a:latin typeface="+mj-lt"/>
                <a:cs typeface="Arial" pitchFamily="34" charset="0"/>
              </a:rPr>
              <a:t>   catch (Exception1 e1 ) {</a:t>
            </a:r>
          </a:p>
          <a:p>
            <a:pPr lvl="1" algn="l">
              <a:tabLst>
                <a:tab pos="723900" algn="l"/>
                <a:tab pos="1447800" algn="l"/>
                <a:tab pos="2171700" algn="l"/>
                <a:tab pos="2895600" algn="l"/>
              </a:tabLst>
            </a:pPr>
            <a:r>
              <a:rPr lang="en-US" sz="1600" dirty="0">
                <a:latin typeface="+mj-lt"/>
                <a:cs typeface="Arial" pitchFamily="34" charset="0"/>
              </a:rPr>
              <a:t>	     //exception handler for Type Exception1</a:t>
            </a:r>
          </a:p>
          <a:p>
            <a:pPr lvl="1" algn="l">
              <a:tabLst>
                <a:tab pos="723900" algn="l"/>
                <a:tab pos="1447800" algn="l"/>
                <a:tab pos="2171700" algn="l"/>
                <a:tab pos="2895600" algn="l"/>
              </a:tabLst>
            </a:pPr>
            <a:r>
              <a:rPr lang="en-US" sz="1600" dirty="0">
                <a:latin typeface="+mj-lt"/>
                <a:cs typeface="Arial" pitchFamily="34" charset="0"/>
              </a:rPr>
              <a:t>    } </a:t>
            </a:r>
          </a:p>
          <a:p>
            <a:pPr lvl="1" algn="l">
              <a:tabLst>
                <a:tab pos="723900" algn="l"/>
                <a:tab pos="1447800" algn="l"/>
                <a:tab pos="2171700" algn="l"/>
                <a:tab pos="2895600" algn="l"/>
              </a:tabLst>
            </a:pPr>
            <a:r>
              <a:rPr lang="en-US" sz="1600" dirty="0">
                <a:latin typeface="+mj-lt"/>
                <a:cs typeface="Arial" pitchFamily="34" charset="0"/>
              </a:rPr>
              <a:t>    catch (Exception2 e2 ) {</a:t>
            </a:r>
          </a:p>
          <a:p>
            <a:pPr lvl="1" algn="l">
              <a:tabLst>
                <a:tab pos="723900" algn="l"/>
                <a:tab pos="1447800" algn="l"/>
                <a:tab pos="2171700" algn="l"/>
                <a:tab pos="2895600" algn="l"/>
              </a:tabLst>
            </a:pPr>
            <a:r>
              <a:rPr lang="en-US" sz="1600" dirty="0">
                <a:latin typeface="+mj-lt"/>
                <a:cs typeface="Arial" pitchFamily="34" charset="0"/>
              </a:rPr>
              <a:t>	    //exception handler for Type Exception2</a:t>
            </a:r>
          </a:p>
          <a:p>
            <a:pPr lvl="1" algn="l">
              <a:tabLst>
                <a:tab pos="723900" algn="l"/>
                <a:tab pos="1447800" algn="l"/>
                <a:tab pos="2171700" algn="l"/>
                <a:tab pos="2895600" algn="l"/>
              </a:tabLst>
            </a:pPr>
            <a:r>
              <a:rPr lang="en-US" sz="1600" dirty="0">
                <a:latin typeface="+mj-lt"/>
                <a:cs typeface="Arial" pitchFamily="34" charset="0"/>
              </a:rPr>
              <a:t>    }</a:t>
            </a:r>
          </a:p>
          <a:p>
            <a:pPr lvl="1" algn="l">
              <a:tabLst>
                <a:tab pos="723900" algn="l"/>
                <a:tab pos="1447800" algn="l"/>
                <a:tab pos="2171700" algn="l"/>
                <a:tab pos="2895600" algn="l"/>
              </a:tabLst>
            </a:pPr>
            <a:r>
              <a:rPr lang="en-US" sz="1600" dirty="0">
                <a:latin typeface="+mj-lt"/>
                <a:cs typeface="Arial" pitchFamily="34" charset="0"/>
              </a:rPr>
              <a:t>    finally {</a:t>
            </a:r>
          </a:p>
          <a:p>
            <a:pPr lvl="1" algn="l">
              <a:tabLst>
                <a:tab pos="723900" algn="l"/>
                <a:tab pos="1447800" algn="l"/>
                <a:tab pos="2171700" algn="l"/>
                <a:tab pos="2895600" algn="l"/>
              </a:tabLst>
            </a:pPr>
            <a:r>
              <a:rPr lang="en-US" sz="1600" dirty="0">
                <a:latin typeface="+mj-lt"/>
                <a:cs typeface="Arial" pitchFamily="34" charset="0"/>
              </a:rPr>
              <a:t>	      // code that must be executed.</a:t>
            </a:r>
          </a:p>
          <a:p>
            <a:pPr lvl="1" algn="l">
              <a:tabLst>
                <a:tab pos="723900" algn="l"/>
                <a:tab pos="1447800" algn="l"/>
                <a:tab pos="2171700" algn="l"/>
                <a:tab pos="2895600" algn="l"/>
              </a:tabLst>
            </a:pPr>
            <a:r>
              <a:rPr lang="en-US" sz="1600" dirty="0">
                <a:latin typeface="+mj-lt"/>
                <a:cs typeface="Arial" pitchFamily="34" charset="0"/>
              </a:rPr>
              <a: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9</a:t>
            </a:r>
            <a:r>
              <a:rPr lang="en-US" sz="2000" dirty="0" smtClean="0"/>
              <a:t>.1</a:t>
            </a:r>
            <a:r>
              <a:rPr lang="en-US" sz="2000" dirty="0"/>
              <a:t>:  Exception Handling – Fundamentals </a:t>
            </a:r>
            <a:r>
              <a:rPr lang="en-US" sz="2000" dirty="0" smtClean="0"/>
              <a:t/>
            </a:r>
            <a:br>
              <a:rPr lang="en-US" sz="2000" dirty="0" smtClean="0"/>
            </a:br>
            <a:r>
              <a:rPr lang="en-US" sz="2000" dirty="0" smtClean="0"/>
              <a:t>Demo</a:t>
            </a:r>
            <a:endParaRPr lang="en-US" sz="2000" dirty="0"/>
          </a:p>
        </p:txBody>
      </p:sp>
      <p:sp>
        <p:nvSpPr>
          <p:cNvPr id="9" name="Content Placeholder 8"/>
          <p:cNvSpPr>
            <a:spLocks noGrp="1"/>
          </p:cNvSpPr>
          <p:nvPr>
            <p:ph idx="4294967295"/>
          </p:nvPr>
        </p:nvSpPr>
        <p:spPr>
          <a:xfrm>
            <a:off x="463137" y="1495425"/>
            <a:ext cx="7849589" cy="4643438"/>
          </a:xfrm>
        </p:spPr>
        <p:txBody>
          <a:bodyPr/>
          <a:lstStyle/>
          <a:p>
            <a:r>
              <a:rPr lang="en-US" dirty="0">
                <a:solidFill>
                  <a:schemeClr val="tx1"/>
                </a:solidFill>
              </a:rPr>
              <a:t>Execute the DefaultDemo.java program</a:t>
            </a:r>
          </a:p>
        </p:txBody>
      </p:sp>
      <p:sp>
        <p:nvSpPr>
          <p:cNvPr id="78" name="AutoShape 79"/>
          <p:cNvSpPr>
            <a:spLocks noChangeArrowheads="1"/>
          </p:cNvSpPr>
          <p:nvPr/>
        </p:nvSpPr>
        <p:spPr bwMode="auto">
          <a:xfrm>
            <a:off x="569688" y="2012302"/>
            <a:ext cx="5257800" cy="2057400"/>
          </a:xfrm>
          <a:prstGeom prst="roundRect">
            <a:avLst>
              <a:gd name="adj" fmla="val 16667"/>
            </a:avLst>
          </a:prstGeom>
          <a:noFill/>
          <a:ln w="9525" algn="ctr">
            <a:solidFill>
              <a:schemeClr val="tx1"/>
            </a:solidFill>
            <a:round/>
            <a:headEnd/>
            <a:tailEnd/>
          </a:ln>
          <a:effectLst/>
        </p:spPr>
        <p:txBody>
          <a:bodyPr wrap="none" lIns="90488" tIns="44450" rIns="90488" bIns="44450" anchor="ctr"/>
          <a:lstStyle/>
          <a:p>
            <a:pPr lvl="1" indent="-296863">
              <a:tabLst>
                <a:tab pos="723900" algn="l"/>
                <a:tab pos="1447800" algn="l"/>
                <a:tab pos="2171700" algn="l"/>
                <a:tab pos="2895600" algn="l"/>
              </a:tabLst>
            </a:pPr>
            <a:r>
              <a:rPr lang="en-US" sz="1600" dirty="0">
                <a:latin typeface="+mj-lt"/>
                <a:cs typeface="Arial" pitchFamily="34" charset="0"/>
              </a:rPr>
              <a:t>class </a:t>
            </a:r>
            <a:r>
              <a:rPr lang="en-US" sz="1600" dirty="0" err="1">
                <a:latin typeface="+mj-lt"/>
                <a:cs typeface="Arial" pitchFamily="34" charset="0"/>
              </a:rPr>
              <a:t>DefaultDemo</a:t>
            </a:r>
            <a:r>
              <a:rPr lang="en-US" sz="1600" dirty="0">
                <a:latin typeface="+mj-lt"/>
                <a:cs typeface="Arial" pitchFamily="34" charset="0"/>
              </a:rPr>
              <a:t> {</a:t>
            </a:r>
          </a:p>
          <a:p>
            <a:pPr lvl="1" indent="-296863">
              <a:tabLst>
                <a:tab pos="723900" algn="l"/>
                <a:tab pos="1447800" algn="l"/>
                <a:tab pos="2171700" algn="l"/>
                <a:tab pos="2895600" algn="l"/>
              </a:tabLst>
            </a:pPr>
            <a:r>
              <a:rPr lang="en-US" sz="1600" dirty="0">
                <a:latin typeface="+mj-lt"/>
                <a:cs typeface="Arial" pitchFamily="34" charset="0"/>
              </a:rPr>
              <a:t>   public static void main(String a[]) {</a:t>
            </a:r>
          </a:p>
          <a:p>
            <a:pPr lvl="1" indent="-296863">
              <a:tabLst>
                <a:tab pos="723900" algn="l"/>
                <a:tab pos="1447800" algn="l"/>
                <a:tab pos="2171700" algn="l"/>
                <a:tab pos="2895600" algn="l"/>
              </a:tabLst>
            </a:pPr>
            <a:r>
              <a:rPr lang="en-US" sz="1600" dirty="0">
                <a:latin typeface="+mj-lt"/>
                <a:cs typeface="Arial" pitchFamily="34" charset="0"/>
              </a:rPr>
              <a:t>      String </a:t>
            </a:r>
            <a:r>
              <a:rPr lang="en-US" sz="1600" dirty="0" err="1">
                <a:latin typeface="+mj-lt"/>
                <a:cs typeface="Arial" pitchFamily="34" charset="0"/>
              </a:rPr>
              <a:t>str</a:t>
            </a:r>
            <a:r>
              <a:rPr lang="en-US" sz="1600" dirty="0">
                <a:latin typeface="+mj-lt"/>
                <a:cs typeface="Arial" pitchFamily="34" charset="0"/>
              </a:rPr>
              <a:t> = null;</a:t>
            </a:r>
          </a:p>
          <a:p>
            <a:pPr lvl="1" indent="-296863">
              <a:tabLst>
                <a:tab pos="723900" algn="l"/>
                <a:tab pos="1447800" algn="l"/>
                <a:tab pos="2171700" algn="l"/>
                <a:tab pos="2895600" algn="l"/>
              </a:tabLst>
            </a:pPr>
            <a:r>
              <a:rPr lang="en-US" sz="1600" dirty="0">
                <a:latin typeface="+mj-lt"/>
                <a:cs typeface="Arial" pitchFamily="34" charset="0"/>
              </a:rPr>
              <a:t>      </a:t>
            </a:r>
            <a:r>
              <a:rPr lang="en-US" sz="1600" dirty="0" err="1">
                <a:latin typeface="+mj-lt"/>
                <a:cs typeface="Arial" pitchFamily="34" charset="0"/>
              </a:rPr>
              <a:t>str.equals</a:t>
            </a:r>
            <a:r>
              <a:rPr lang="en-US" sz="1600" dirty="0">
                <a:latin typeface="+mj-lt"/>
                <a:cs typeface="Arial" pitchFamily="34" charset="0"/>
              </a:rPr>
              <a:t>("Hello");</a:t>
            </a:r>
          </a:p>
          <a:p>
            <a:pPr lvl="1" indent="-296863">
              <a:tabLst>
                <a:tab pos="723900" algn="l"/>
                <a:tab pos="1447800" algn="l"/>
                <a:tab pos="2171700" algn="l"/>
                <a:tab pos="2895600" algn="l"/>
              </a:tabLst>
            </a:pPr>
            <a:r>
              <a:rPr lang="en-US" sz="1600" dirty="0">
                <a:latin typeface="+mj-lt"/>
                <a:cs typeface="Arial" pitchFamily="34" charset="0"/>
              </a:rPr>
              <a:t>    }</a:t>
            </a:r>
          </a:p>
          <a:p>
            <a:pPr lvl="1" indent="-296863">
              <a:tabLst>
                <a:tab pos="723900" algn="l"/>
                <a:tab pos="1447800" algn="l"/>
                <a:tab pos="2171700" algn="l"/>
                <a:tab pos="2895600" algn="l"/>
              </a:tabLst>
            </a:pPr>
            <a:r>
              <a:rPr lang="en-US" sz="1600" dirty="0">
                <a:latin typeface="+mj-lt"/>
                <a:cs typeface="Arial" pitchFamily="34" charset="0"/>
              </a:rPr>
              <a:t>}</a:t>
            </a:r>
          </a:p>
        </p:txBody>
      </p:sp>
      <p:sp>
        <p:nvSpPr>
          <p:cNvPr id="79" name="AutoShape 80"/>
          <p:cNvSpPr>
            <a:spLocks noChangeArrowheads="1"/>
          </p:cNvSpPr>
          <p:nvPr/>
        </p:nvSpPr>
        <p:spPr bwMode="auto">
          <a:xfrm>
            <a:off x="1270002" y="4716153"/>
            <a:ext cx="5791200" cy="1143000"/>
          </a:xfrm>
          <a:prstGeom prst="wedgeRectCallout">
            <a:avLst>
              <a:gd name="adj1" fmla="val -45422"/>
              <a:gd name="adj2" fmla="val -163551"/>
            </a:avLst>
          </a:prstGeom>
          <a:solidFill>
            <a:srgbClr val="DDDDDD"/>
          </a:solidFill>
          <a:ln w="9525" algn="ctr">
            <a:solidFill>
              <a:schemeClr val="tx1"/>
            </a:solidFill>
            <a:miter lim="800000"/>
            <a:headEnd/>
            <a:tailEnd/>
          </a:ln>
          <a:effectLst/>
        </p:spPr>
        <p:txBody>
          <a:bodyPr lIns="90488" tIns="44450" rIns="90488" bIns="44450" anchor="ctr"/>
          <a:lstStyle/>
          <a:p>
            <a:pPr lvl="1" indent="-296863">
              <a:tabLst>
                <a:tab pos="723900" algn="l"/>
                <a:tab pos="1447800" algn="l"/>
                <a:tab pos="2171700" algn="l"/>
                <a:tab pos="2895600" algn="l"/>
              </a:tabLst>
            </a:pPr>
            <a:r>
              <a:rPr lang="en-US" sz="1400" dirty="0">
                <a:latin typeface="+mj-lt"/>
                <a:cs typeface="Arial" pitchFamily="34" charset="0"/>
              </a:rPr>
              <a:t>Output:</a:t>
            </a:r>
          </a:p>
          <a:p>
            <a:pPr lvl="1" indent="-296863">
              <a:tabLst>
                <a:tab pos="723900" algn="l"/>
                <a:tab pos="1447800" algn="l"/>
                <a:tab pos="2171700" algn="l"/>
                <a:tab pos="2895600" algn="l"/>
              </a:tabLst>
            </a:pPr>
            <a:r>
              <a:rPr lang="en-US" sz="1400" dirty="0">
                <a:latin typeface="+mj-lt"/>
                <a:cs typeface="Arial" pitchFamily="34" charset="0"/>
              </a:rPr>
              <a:t>Exception in thread "main" </a:t>
            </a:r>
          </a:p>
          <a:p>
            <a:pPr lvl="1" indent="-296863">
              <a:tabLst>
                <a:tab pos="723900" algn="l"/>
                <a:tab pos="1447800" algn="l"/>
                <a:tab pos="2171700" algn="l"/>
                <a:tab pos="2895600" algn="l"/>
              </a:tabLst>
            </a:pPr>
            <a:r>
              <a:rPr lang="en-US" sz="1400" dirty="0" err="1">
                <a:latin typeface="+mj-lt"/>
                <a:cs typeface="Arial" pitchFamily="34" charset="0"/>
              </a:rPr>
              <a:t>java.lang.NullPointerException</a:t>
            </a:r>
            <a:r>
              <a:rPr lang="en-US" sz="1400" dirty="0">
                <a:latin typeface="+mj-lt"/>
                <a:cs typeface="Arial" pitchFamily="34" charset="0"/>
              </a:rPr>
              <a:t> at com.igatepatni.lesson5.DefaultDemo.main(DefaultDemo.java:6)</a:t>
            </a:r>
          </a:p>
        </p:txBody>
      </p:sp>
    </p:spTree>
    <p:extLst>
      <p:ext uri="{BB962C8B-B14F-4D97-AF65-F5344CB8AC3E}">
        <p14:creationId xmlns:p14="http://schemas.microsoft.com/office/powerpoint/2010/main" val="12361308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9</a:t>
            </a:r>
            <a:r>
              <a:rPr lang="en-US" sz="2000" dirty="0" smtClean="0"/>
              <a:t>.1</a:t>
            </a:r>
            <a:r>
              <a:rPr lang="en-US" sz="2000" dirty="0"/>
              <a:t>:  Exception Handling – Fundamentals</a:t>
            </a:r>
            <a:r>
              <a:rPr lang="en-US" sz="2000" dirty="0" smtClean="0"/>
              <a:t/>
            </a:r>
            <a:br>
              <a:rPr lang="en-US" sz="2000" dirty="0" smtClean="0"/>
            </a:br>
            <a:r>
              <a:rPr lang="en-US" sz="2000" dirty="0"/>
              <a:t>Advantages of Exceptions</a:t>
            </a:r>
          </a:p>
        </p:txBody>
      </p:sp>
      <p:sp>
        <p:nvSpPr>
          <p:cNvPr id="6" name="Content Placeholder 5"/>
          <p:cNvSpPr>
            <a:spLocks noGrp="1"/>
          </p:cNvSpPr>
          <p:nvPr>
            <p:ph sz="quarter" idx="4294967295"/>
          </p:nvPr>
        </p:nvSpPr>
        <p:spPr>
          <a:xfrm>
            <a:off x="0" y="1533525"/>
            <a:ext cx="4156075" cy="4714875"/>
          </a:xfrm>
        </p:spPr>
        <p:txBody>
          <a:bodyPr/>
          <a:lstStyle/>
          <a:p>
            <a:r>
              <a:rPr lang="en-US" dirty="0">
                <a:solidFill>
                  <a:schemeClr val="tx1"/>
                </a:solidFill>
              </a:rPr>
              <a:t>Separating Error-Handling Code from "Regular" Code:</a:t>
            </a:r>
          </a:p>
        </p:txBody>
      </p:sp>
      <p:sp>
        <p:nvSpPr>
          <p:cNvPr id="5" name="AutoShape 2"/>
          <p:cNvSpPr>
            <a:spLocks noChangeArrowheads="1"/>
          </p:cNvSpPr>
          <p:nvPr/>
        </p:nvSpPr>
        <p:spPr bwMode="auto">
          <a:xfrm>
            <a:off x="3868722" y="1911926"/>
            <a:ext cx="5105400" cy="3697547"/>
          </a:xfrm>
          <a:prstGeom prst="roundRect">
            <a:avLst>
              <a:gd name="adj" fmla="val 16667"/>
            </a:avLst>
          </a:prstGeom>
          <a:solidFill>
            <a:schemeClr val="bg1"/>
          </a:solidFill>
          <a:ln w="9525">
            <a:solidFill>
              <a:schemeClr val="tx1"/>
            </a:solidFill>
            <a:round/>
            <a:headEnd/>
            <a:tailEnd/>
          </a:ln>
          <a:effectLst/>
        </p:spPr>
        <p:txBody>
          <a:bodyPr wrap="none"/>
          <a:lstStyle/>
          <a:p>
            <a:pPr lvl="1" indent="-296863">
              <a:tabLst>
                <a:tab pos="723900" algn="l"/>
                <a:tab pos="1447800" algn="l"/>
                <a:tab pos="2171700" algn="l"/>
                <a:tab pos="2895600" algn="l"/>
              </a:tabLst>
            </a:pPr>
            <a:r>
              <a:rPr lang="en-US" sz="1400" dirty="0">
                <a:latin typeface="Candara" pitchFamily="34" charset="0"/>
                <a:cs typeface="Arial" pitchFamily="34" charset="0"/>
              </a:rPr>
              <a:t>Code with Exception handling</a:t>
            </a:r>
          </a:p>
          <a:p>
            <a:pPr lvl="1" indent="-296863">
              <a:tabLst>
                <a:tab pos="723900" algn="l"/>
                <a:tab pos="1447800" algn="l"/>
                <a:tab pos="2171700" algn="l"/>
                <a:tab pos="2895600" algn="l"/>
              </a:tabLst>
            </a:pPr>
            <a:endParaRPr lang="en-US" sz="1400" dirty="0">
              <a:latin typeface="Candara" pitchFamily="34" charset="0"/>
              <a:cs typeface="Arial" pitchFamily="34" charset="0"/>
            </a:endParaRPr>
          </a:p>
          <a:p>
            <a:pPr lvl="1" indent="-296863">
              <a:tabLst>
                <a:tab pos="723900" algn="l"/>
                <a:tab pos="1447800" algn="l"/>
                <a:tab pos="2171700" algn="l"/>
                <a:tab pos="2895600" algn="l"/>
              </a:tabLst>
            </a:pPr>
            <a:r>
              <a:rPr lang="en-US" sz="1400" dirty="0" err="1">
                <a:latin typeface="Candara" pitchFamily="34" charset="0"/>
                <a:cs typeface="Arial" pitchFamily="34" charset="0"/>
              </a:rPr>
              <a:t>readfile</a:t>
            </a:r>
            <a:r>
              <a:rPr lang="en-US" sz="1400" dirty="0">
                <a:latin typeface="Candara" pitchFamily="34" charset="0"/>
                <a:cs typeface="Arial" pitchFamily="34" charset="0"/>
              </a:rPr>
              <a:t>() {</a:t>
            </a:r>
          </a:p>
          <a:p>
            <a:pPr lvl="1" indent="-296863">
              <a:tabLst>
                <a:tab pos="723900" algn="l"/>
                <a:tab pos="1447800" algn="l"/>
                <a:tab pos="2171700" algn="l"/>
                <a:tab pos="2895600" algn="l"/>
              </a:tabLst>
            </a:pPr>
            <a:r>
              <a:rPr lang="en-US" sz="1400" dirty="0">
                <a:latin typeface="Candara" pitchFamily="34" charset="0"/>
                <a:cs typeface="Arial" pitchFamily="34" charset="0"/>
              </a:rPr>
              <a:t> try {</a:t>
            </a:r>
          </a:p>
          <a:p>
            <a:pPr lvl="1">
              <a:tabLst>
                <a:tab pos="723900" algn="l"/>
                <a:tab pos="1447800" algn="l"/>
                <a:tab pos="2171700" algn="l"/>
                <a:tab pos="2895600" algn="l"/>
              </a:tabLst>
            </a:pPr>
            <a:r>
              <a:rPr lang="en-US" sz="1400" dirty="0">
                <a:latin typeface="Candara" pitchFamily="34" charset="0"/>
                <a:cs typeface="Arial" pitchFamily="34" charset="0"/>
              </a:rPr>
              <a:t>    open the file;</a:t>
            </a:r>
          </a:p>
          <a:p>
            <a:pPr lvl="1">
              <a:tabLst>
                <a:tab pos="723900" algn="l"/>
                <a:tab pos="1447800" algn="l"/>
                <a:tab pos="2171700" algn="l"/>
                <a:tab pos="2895600" algn="l"/>
              </a:tabLst>
            </a:pPr>
            <a:r>
              <a:rPr lang="en-US" sz="1400" dirty="0">
                <a:latin typeface="Candara" pitchFamily="34" charset="0"/>
                <a:cs typeface="Arial" pitchFamily="34" charset="0"/>
              </a:rPr>
              <a:t>    determine its size;</a:t>
            </a:r>
          </a:p>
          <a:p>
            <a:pPr lvl="1">
              <a:tabLst>
                <a:tab pos="723900" algn="l"/>
                <a:tab pos="1447800" algn="l"/>
                <a:tab pos="2171700" algn="l"/>
                <a:tab pos="2895600" algn="l"/>
              </a:tabLst>
            </a:pPr>
            <a:r>
              <a:rPr lang="en-US" sz="1400" dirty="0">
                <a:latin typeface="Candara" pitchFamily="34" charset="0"/>
                <a:cs typeface="Arial" pitchFamily="34" charset="0"/>
              </a:rPr>
              <a:t>    allocate that much memory; </a:t>
            </a:r>
          </a:p>
          <a:p>
            <a:pPr lvl="1">
              <a:tabLst>
                <a:tab pos="723900" algn="l"/>
                <a:tab pos="1447800" algn="l"/>
                <a:tab pos="2171700" algn="l"/>
                <a:tab pos="2895600" algn="l"/>
              </a:tabLst>
            </a:pPr>
            <a:r>
              <a:rPr lang="en-US" sz="1400" dirty="0">
                <a:latin typeface="Candara" pitchFamily="34" charset="0"/>
                <a:cs typeface="Arial" pitchFamily="34" charset="0"/>
              </a:rPr>
              <a:t>    read the file into memory;</a:t>
            </a:r>
          </a:p>
          <a:p>
            <a:pPr lvl="1">
              <a:tabLst>
                <a:tab pos="723900" algn="l"/>
                <a:tab pos="1447800" algn="l"/>
                <a:tab pos="2171700" algn="l"/>
                <a:tab pos="2895600" algn="l"/>
              </a:tabLst>
            </a:pPr>
            <a:r>
              <a:rPr lang="en-US" sz="1400" dirty="0">
                <a:latin typeface="Candara" pitchFamily="34" charset="0"/>
                <a:cs typeface="Arial" pitchFamily="34" charset="0"/>
              </a:rPr>
              <a:t>    close the file;</a:t>
            </a:r>
          </a:p>
          <a:p>
            <a:pPr lvl="1" indent="-296863">
              <a:tabLst>
                <a:tab pos="723900" algn="l"/>
                <a:tab pos="1447800" algn="l"/>
                <a:tab pos="2171700" algn="l"/>
                <a:tab pos="2895600" algn="l"/>
              </a:tabLst>
            </a:pPr>
            <a:r>
              <a:rPr lang="en-US" sz="1400" dirty="0">
                <a:latin typeface="Candara" pitchFamily="34" charset="0"/>
                <a:cs typeface="Arial" pitchFamily="34" charset="0"/>
              </a:rPr>
              <a:t> } catch (</a:t>
            </a:r>
            <a:r>
              <a:rPr lang="en-US" sz="1400" dirty="0" err="1">
                <a:latin typeface="Candara" pitchFamily="34" charset="0"/>
                <a:cs typeface="Arial" pitchFamily="34" charset="0"/>
              </a:rPr>
              <a:t>fileOpenFailed</a:t>
            </a:r>
            <a:r>
              <a:rPr lang="en-US" sz="1400" dirty="0">
                <a:latin typeface="Candara" pitchFamily="34" charset="0"/>
                <a:cs typeface="Arial" pitchFamily="34" charset="0"/>
              </a:rPr>
              <a:t>) { </a:t>
            </a:r>
            <a:r>
              <a:rPr lang="en-US" sz="1400" dirty="0" err="1">
                <a:latin typeface="Candara" pitchFamily="34" charset="0"/>
                <a:cs typeface="Arial" pitchFamily="34" charset="0"/>
              </a:rPr>
              <a:t>doSomething</a:t>
            </a:r>
            <a:r>
              <a:rPr lang="en-US" sz="1400" dirty="0">
                <a:latin typeface="Candara" pitchFamily="34" charset="0"/>
                <a:cs typeface="Arial" pitchFamily="34" charset="0"/>
              </a:rPr>
              <a:t>; }</a:t>
            </a:r>
          </a:p>
          <a:p>
            <a:pPr lvl="1" indent="-296863">
              <a:tabLst>
                <a:tab pos="723900" algn="l"/>
                <a:tab pos="1447800" algn="l"/>
                <a:tab pos="2171700" algn="l"/>
                <a:tab pos="2895600" algn="l"/>
              </a:tabLst>
            </a:pPr>
            <a:r>
              <a:rPr lang="en-US" sz="1400" dirty="0">
                <a:latin typeface="Candara" pitchFamily="34" charset="0"/>
                <a:cs typeface="Arial" pitchFamily="34" charset="0"/>
              </a:rPr>
              <a:t> catch (</a:t>
            </a:r>
            <a:r>
              <a:rPr lang="en-US" sz="1400" dirty="0" err="1">
                <a:latin typeface="Candara" pitchFamily="34" charset="0"/>
                <a:cs typeface="Arial" pitchFamily="34" charset="0"/>
              </a:rPr>
              <a:t>sizeDeterminationFailed</a:t>
            </a:r>
            <a:r>
              <a:rPr lang="en-US" sz="1400" dirty="0">
                <a:latin typeface="Candara" pitchFamily="34" charset="0"/>
                <a:cs typeface="Arial" pitchFamily="34" charset="0"/>
              </a:rPr>
              <a:t>) { </a:t>
            </a:r>
            <a:r>
              <a:rPr lang="en-US" sz="1400" dirty="0" err="1">
                <a:latin typeface="Candara" pitchFamily="34" charset="0"/>
                <a:cs typeface="Arial" pitchFamily="34" charset="0"/>
              </a:rPr>
              <a:t>doSomething</a:t>
            </a:r>
            <a:r>
              <a:rPr lang="en-US" sz="1400" dirty="0">
                <a:latin typeface="Candara" pitchFamily="34" charset="0"/>
                <a:cs typeface="Arial" pitchFamily="34" charset="0"/>
              </a:rPr>
              <a:t>; } </a:t>
            </a:r>
          </a:p>
          <a:p>
            <a:pPr lvl="1" indent="-296863">
              <a:tabLst>
                <a:tab pos="723900" algn="l"/>
                <a:tab pos="1447800" algn="l"/>
                <a:tab pos="2171700" algn="l"/>
                <a:tab pos="2895600" algn="l"/>
              </a:tabLst>
            </a:pPr>
            <a:r>
              <a:rPr lang="en-US" sz="1400" dirty="0">
                <a:latin typeface="Candara" pitchFamily="34" charset="0"/>
                <a:cs typeface="Arial" pitchFamily="34" charset="0"/>
              </a:rPr>
              <a:t> catch (</a:t>
            </a:r>
            <a:r>
              <a:rPr lang="en-US" sz="1400" dirty="0" err="1">
                <a:latin typeface="Candara" pitchFamily="34" charset="0"/>
                <a:cs typeface="Arial" pitchFamily="34" charset="0"/>
              </a:rPr>
              <a:t>memoryAllocationFailed</a:t>
            </a:r>
            <a:r>
              <a:rPr lang="en-US" sz="1400" dirty="0">
                <a:latin typeface="Candara" pitchFamily="34" charset="0"/>
                <a:cs typeface="Arial" pitchFamily="34" charset="0"/>
              </a:rPr>
              <a:t>) { </a:t>
            </a:r>
            <a:r>
              <a:rPr lang="en-US" sz="1400" dirty="0" err="1">
                <a:latin typeface="Candara" pitchFamily="34" charset="0"/>
                <a:cs typeface="Arial" pitchFamily="34" charset="0"/>
              </a:rPr>
              <a:t>doSomething</a:t>
            </a:r>
            <a:r>
              <a:rPr lang="en-US" sz="1400" dirty="0">
                <a:latin typeface="Candara" pitchFamily="34" charset="0"/>
                <a:cs typeface="Arial" pitchFamily="34" charset="0"/>
              </a:rPr>
              <a:t>; }</a:t>
            </a:r>
          </a:p>
          <a:p>
            <a:pPr lvl="1" indent="-296863">
              <a:tabLst>
                <a:tab pos="723900" algn="l"/>
                <a:tab pos="1447800" algn="l"/>
                <a:tab pos="2171700" algn="l"/>
                <a:tab pos="2895600" algn="l"/>
              </a:tabLst>
            </a:pPr>
            <a:r>
              <a:rPr lang="en-US" sz="1400" dirty="0">
                <a:latin typeface="Candara" pitchFamily="34" charset="0"/>
                <a:cs typeface="Arial" pitchFamily="34" charset="0"/>
              </a:rPr>
              <a:t> catch (</a:t>
            </a:r>
            <a:r>
              <a:rPr lang="en-US" sz="1400" dirty="0" err="1">
                <a:latin typeface="Candara" pitchFamily="34" charset="0"/>
                <a:cs typeface="Arial" pitchFamily="34" charset="0"/>
              </a:rPr>
              <a:t>readFailed</a:t>
            </a:r>
            <a:r>
              <a:rPr lang="en-US" sz="1400" dirty="0">
                <a:latin typeface="Candara" pitchFamily="34" charset="0"/>
                <a:cs typeface="Arial" pitchFamily="34" charset="0"/>
              </a:rPr>
              <a:t>) { </a:t>
            </a:r>
            <a:r>
              <a:rPr lang="en-US" sz="1400" dirty="0" err="1">
                <a:latin typeface="Candara" pitchFamily="34" charset="0"/>
                <a:cs typeface="Arial" pitchFamily="34" charset="0"/>
              </a:rPr>
              <a:t>doSomething</a:t>
            </a:r>
            <a:r>
              <a:rPr lang="en-US" sz="1400" dirty="0">
                <a:latin typeface="Candara" pitchFamily="34" charset="0"/>
                <a:cs typeface="Arial" pitchFamily="34" charset="0"/>
              </a:rPr>
              <a:t>; }</a:t>
            </a:r>
          </a:p>
          <a:p>
            <a:pPr lvl="1" indent="-296863">
              <a:tabLst>
                <a:tab pos="723900" algn="l"/>
                <a:tab pos="1447800" algn="l"/>
                <a:tab pos="2171700" algn="l"/>
                <a:tab pos="2895600" algn="l"/>
              </a:tabLst>
            </a:pPr>
            <a:r>
              <a:rPr lang="en-US" sz="1400" dirty="0">
                <a:latin typeface="Candara" pitchFamily="34" charset="0"/>
                <a:cs typeface="Arial" pitchFamily="34" charset="0"/>
              </a:rPr>
              <a:t> catch (</a:t>
            </a:r>
            <a:r>
              <a:rPr lang="en-US" sz="1400" dirty="0" err="1">
                <a:latin typeface="Candara" pitchFamily="34" charset="0"/>
                <a:cs typeface="Arial" pitchFamily="34" charset="0"/>
              </a:rPr>
              <a:t>fileCloseFailed</a:t>
            </a:r>
            <a:r>
              <a:rPr lang="en-US" sz="1400" dirty="0">
                <a:latin typeface="Candara" pitchFamily="34" charset="0"/>
                <a:cs typeface="Arial" pitchFamily="34" charset="0"/>
              </a:rPr>
              <a:t>) { </a:t>
            </a:r>
            <a:r>
              <a:rPr lang="en-US" sz="1400" dirty="0" err="1">
                <a:latin typeface="Candara" pitchFamily="34" charset="0"/>
                <a:cs typeface="Arial" pitchFamily="34" charset="0"/>
              </a:rPr>
              <a:t>doSomething</a:t>
            </a:r>
            <a:r>
              <a:rPr lang="en-US" sz="1400" dirty="0">
                <a:latin typeface="Candara" pitchFamily="34" charset="0"/>
                <a:cs typeface="Arial" pitchFamily="34" charset="0"/>
              </a:rPr>
              <a:t>; }</a:t>
            </a:r>
          </a:p>
          <a:p>
            <a:pPr lvl="1" indent="-296863">
              <a:tabLst>
                <a:tab pos="723900" algn="l"/>
                <a:tab pos="1447800" algn="l"/>
                <a:tab pos="2171700" algn="l"/>
                <a:tab pos="2895600" algn="l"/>
              </a:tabLst>
            </a:pPr>
            <a:r>
              <a:rPr lang="en-US" sz="1400" dirty="0">
                <a:latin typeface="Candara" pitchFamily="34" charset="0"/>
                <a:cs typeface="Arial" pitchFamily="34" charset="0"/>
              </a:rPr>
              <a:t> } </a:t>
            </a:r>
          </a:p>
        </p:txBody>
      </p:sp>
      <p:sp>
        <p:nvSpPr>
          <p:cNvPr id="8" name="AutoShape 3"/>
          <p:cNvSpPr>
            <a:spLocks noChangeArrowheads="1"/>
          </p:cNvSpPr>
          <p:nvPr/>
        </p:nvSpPr>
        <p:spPr bwMode="auto">
          <a:xfrm>
            <a:off x="287322" y="2398816"/>
            <a:ext cx="3505200" cy="3210658"/>
          </a:xfrm>
          <a:prstGeom prst="roundRect">
            <a:avLst>
              <a:gd name="adj" fmla="val 16667"/>
            </a:avLst>
          </a:prstGeom>
          <a:solidFill>
            <a:schemeClr val="bg1"/>
          </a:solidFill>
          <a:ln w="9525">
            <a:solidFill>
              <a:schemeClr val="tx1"/>
            </a:solidFill>
            <a:round/>
            <a:headEnd/>
            <a:tailEnd/>
          </a:ln>
          <a:effectLst/>
        </p:spPr>
        <p:txBody>
          <a:bodyPr wrap="none"/>
          <a:lstStyle/>
          <a:p>
            <a:pPr lvl="1" indent="-296863">
              <a:tabLst>
                <a:tab pos="723900" algn="l"/>
                <a:tab pos="1447800" algn="l"/>
                <a:tab pos="2171700" algn="l"/>
                <a:tab pos="2895600" algn="l"/>
              </a:tabLst>
            </a:pPr>
            <a:r>
              <a:rPr lang="en-US" sz="1400" dirty="0">
                <a:latin typeface="+mj-lt"/>
                <a:cs typeface="Arial" pitchFamily="34" charset="0"/>
              </a:rPr>
              <a:t>Code without Exception handling</a:t>
            </a:r>
          </a:p>
          <a:p>
            <a:pPr lvl="1" indent="-296863">
              <a:tabLst>
                <a:tab pos="723900" algn="l"/>
                <a:tab pos="1447800" algn="l"/>
                <a:tab pos="2171700" algn="l"/>
                <a:tab pos="2895600" algn="l"/>
              </a:tabLst>
            </a:pPr>
            <a:endParaRPr lang="en-US" sz="1600" dirty="0">
              <a:latin typeface="+mj-lt"/>
              <a:cs typeface="Arial" pitchFamily="34" charset="0"/>
            </a:endParaRPr>
          </a:p>
          <a:p>
            <a:pPr lvl="1" indent="-296863">
              <a:tabLst>
                <a:tab pos="723900" algn="l"/>
                <a:tab pos="1447800" algn="l"/>
                <a:tab pos="2171700" algn="l"/>
                <a:tab pos="2895600" algn="l"/>
              </a:tabLst>
            </a:pPr>
            <a:endParaRPr lang="en-US" sz="1600" dirty="0">
              <a:latin typeface="+mj-lt"/>
              <a:cs typeface="Arial" pitchFamily="34" charset="0"/>
            </a:endParaRPr>
          </a:p>
          <a:p>
            <a:pPr lvl="1" indent="-296863">
              <a:tabLst>
                <a:tab pos="723900" algn="l"/>
                <a:tab pos="1447800" algn="l"/>
                <a:tab pos="2171700" algn="l"/>
                <a:tab pos="2895600" algn="l"/>
              </a:tabLst>
            </a:pPr>
            <a:endParaRPr lang="en-US" sz="1600" dirty="0">
              <a:latin typeface="+mj-lt"/>
              <a:cs typeface="Arial" pitchFamily="34" charset="0"/>
            </a:endParaRPr>
          </a:p>
          <a:p>
            <a:pPr lvl="1" indent="-296863">
              <a:tabLst>
                <a:tab pos="723900" algn="l"/>
                <a:tab pos="1447800" algn="l"/>
                <a:tab pos="2171700" algn="l"/>
                <a:tab pos="2895600" algn="l"/>
              </a:tabLst>
            </a:pPr>
            <a:r>
              <a:rPr lang="en-US" sz="1400" dirty="0" err="1">
                <a:latin typeface="+mj-lt"/>
                <a:cs typeface="Arial" pitchFamily="34" charset="0"/>
              </a:rPr>
              <a:t>readFile</a:t>
            </a:r>
            <a:r>
              <a:rPr lang="en-US" sz="1400" dirty="0">
                <a:latin typeface="+mj-lt"/>
                <a:cs typeface="Arial" pitchFamily="34" charset="0"/>
              </a:rPr>
              <a:t>() { </a:t>
            </a:r>
          </a:p>
          <a:p>
            <a:pPr lvl="1" indent="-296863">
              <a:tabLst>
                <a:tab pos="723900" algn="l"/>
                <a:tab pos="1447800" algn="l"/>
                <a:tab pos="2171700" algn="l"/>
                <a:tab pos="2895600" algn="l"/>
              </a:tabLst>
            </a:pPr>
            <a:r>
              <a:rPr lang="en-US" sz="1400" dirty="0">
                <a:latin typeface="+mj-lt"/>
                <a:cs typeface="Arial" pitchFamily="34" charset="0"/>
              </a:rPr>
              <a:t>    open the file;</a:t>
            </a:r>
          </a:p>
          <a:p>
            <a:pPr lvl="1" indent="-296863">
              <a:tabLst>
                <a:tab pos="723900" algn="l"/>
                <a:tab pos="1447800" algn="l"/>
                <a:tab pos="2171700" algn="l"/>
                <a:tab pos="2895600" algn="l"/>
              </a:tabLst>
            </a:pPr>
            <a:r>
              <a:rPr lang="en-US" sz="1400" dirty="0">
                <a:latin typeface="+mj-lt"/>
                <a:cs typeface="Arial" pitchFamily="34" charset="0"/>
              </a:rPr>
              <a:t>    determine its size; </a:t>
            </a:r>
          </a:p>
          <a:p>
            <a:pPr lvl="1" indent="-296863">
              <a:tabLst>
                <a:tab pos="723900" algn="l"/>
                <a:tab pos="1447800" algn="l"/>
                <a:tab pos="2171700" algn="l"/>
                <a:tab pos="2895600" algn="l"/>
              </a:tabLst>
            </a:pPr>
            <a:r>
              <a:rPr lang="en-US" sz="1400" dirty="0">
                <a:latin typeface="+mj-lt"/>
                <a:cs typeface="Arial" pitchFamily="34" charset="0"/>
              </a:rPr>
              <a:t>    allocate that much memory; </a:t>
            </a:r>
          </a:p>
          <a:p>
            <a:pPr lvl="1" indent="-296863">
              <a:tabLst>
                <a:tab pos="723900" algn="l"/>
                <a:tab pos="1447800" algn="l"/>
                <a:tab pos="2171700" algn="l"/>
                <a:tab pos="2895600" algn="l"/>
              </a:tabLst>
            </a:pPr>
            <a:r>
              <a:rPr lang="en-US" sz="1400" dirty="0">
                <a:latin typeface="+mj-lt"/>
                <a:cs typeface="Arial" pitchFamily="34" charset="0"/>
              </a:rPr>
              <a:t>	read the file into memory;</a:t>
            </a:r>
          </a:p>
          <a:p>
            <a:pPr lvl="1" indent="-296863">
              <a:tabLst>
                <a:tab pos="723900" algn="l"/>
                <a:tab pos="1447800" algn="l"/>
                <a:tab pos="2171700" algn="l"/>
                <a:tab pos="2895600" algn="l"/>
              </a:tabLst>
            </a:pPr>
            <a:r>
              <a:rPr lang="en-US" sz="1400" dirty="0">
                <a:latin typeface="+mj-lt"/>
                <a:cs typeface="Arial" pitchFamily="34" charset="0"/>
              </a:rPr>
              <a:t>	close the file;</a:t>
            </a:r>
          </a:p>
          <a:p>
            <a:pPr lvl="1" indent="-296863">
              <a:tabLst>
                <a:tab pos="723900" algn="l"/>
                <a:tab pos="1447800" algn="l"/>
                <a:tab pos="2171700" algn="l"/>
                <a:tab pos="2895600" algn="l"/>
              </a:tabLst>
            </a:pPr>
            <a:r>
              <a:rPr lang="en-US" sz="1400" dirty="0">
                <a:latin typeface="+mj-lt"/>
                <a:cs typeface="Arial" pitchFamily="34" charset="0"/>
              </a:rPr>
              <a:t> }  </a:t>
            </a:r>
          </a:p>
          <a:p>
            <a:pPr lvl="1" indent="-296863">
              <a:tabLst>
                <a:tab pos="723900" algn="l"/>
                <a:tab pos="1447800" algn="l"/>
                <a:tab pos="2171700" algn="l"/>
                <a:tab pos="2895600" algn="l"/>
              </a:tabLst>
            </a:pPr>
            <a:endParaRPr lang="en-US" sz="1600" dirty="0">
              <a:latin typeface="+mj-lt"/>
              <a:cs typeface="Arial" pitchFamily="34" charset="0"/>
            </a:endParaRPr>
          </a:p>
        </p:txBody>
      </p:sp>
      <p:sp>
        <p:nvSpPr>
          <p:cNvPr id="9" name="Text Box 9"/>
          <p:cNvSpPr txBox="1">
            <a:spLocks noChangeArrowheads="1"/>
          </p:cNvSpPr>
          <p:nvPr/>
        </p:nvSpPr>
        <p:spPr bwMode="auto">
          <a:xfrm>
            <a:off x="1201722" y="5854899"/>
            <a:ext cx="6789038" cy="369332"/>
          </a:xfrm>
          <a:prstGeom prst="rect">
            <a:avLst/>
          </a:prstGeom>
          <a:noFill/>
          <a:ln w="9525">
            <a:solidFill>
              <a:schemeClr val="tx1"/>
            </a:solidFill>
            <a:miter lim="800000"/>
            <a:headEnd/>
            <a:tailEnd/>
          </a:ln>
          <a:effectLst/>
        </p:spPr>
        <p:txBody>
          <a:bodyPr wrap="none">
            <a:spAutoFit/>
          </a:bodyPr>
          <a:lstStyle/>
          <a:p>
            <a:pPr lvl="1">
              <a:tabLst>
                <a:tab pos="723900" algn="l"/>
                <a:tab pos="1447800" algn="l"/>
                <a:tab pos="2171700" algn="l"/>
                <a:tab pos="2895600" algn="l"/>
              </a:tabLst>
            </a:pPr>
            <a:r>
              <a:rPr lang="en-US" dirty="0">
                <a:latin typeface="+mj-lt"/>
                <a:cs typeface="Arial" pitchFamily="34" charset="0"/>
              </a:rPr>
              <a:t>Note that error handling code and regular code are separate</a:t>
            </a:r>
          </a:p>
        </p:txBody>
      </p:sp>
      <p:sp>
        <p:nvSpPr>
          <p:cNvPr id="10" name="AutoShape 12"/>
          <p:cNvSpPr>
            <a:spLocks noChangeArrowheads="1"/>
          </p:cNvSpPr>
          <p:nvPr/>
        </p:nvSpPr>
        <p:spPr bwMode="auto">
          <a:xfrm rot="1862729" flipH="1">
            <a:off x="4021122" y="5397699"/>
            <a:ext cx="131763" cy="596900"/>
          </a:xfrm>
          <a:prstGeom prst="upArrow">
            <a:avLst>
              <a:gd name="adj1" fmla="val 58333"/>
              <a:gd name="adj2" fmla="val 113253"/>
            </a:avLst>
          </a:prstGeom>
          <a:solidFill>
            <a:srgbClr val="990000"/>
          </a:solidFill>
          <a:ln w="9525" algn="ctr">
            <a:solidFill>
              <a:srgbClr val="993300"/>
            </a:solidFill>
            <a:miter lim="800000"/>
            <a:headEnd/>
            <a:tailEnd/>
          </a:ln>
          <a:effectLst/>
        </p:spPr>
        <p:txBody>
          <a:bodyPr wrap="none" lIns="90488" tIns="44450" rIns="90488" bIns="44450" anchor="ctr"/>
          <a:lstStyle/>
          <a:p>
            <a:endParaRPr lang="en-IN"/>
          </a:p>
        </p:txBody>
      </p:sp>
    </p:spTree>
    <p:extLst>
      <p:ext uri="{BB962C8B-B14F-4D97-AF65-F5344CB8AC3E}">
        <p14:creationId xmlns:p14="http://schemas.microsoft.com/office/powerpoint/2010/main" val="9267880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9.1</a:t>
            </a:r>
            <a:r>
              <a:rPr lang="en-US" sz="2000" dirty="0"/>
              <a:t>:  Exception Handling – Fundamentals </a:t>
            </a:r>
            <a:r>
              <a:rPr lang="en-US" sz="2000" dirty="0" smtClean="0"/>
              <a:t/>
            </a:r>
            <a:br>
              <a:rPr lang="en-US" sz="2000" dirty="0" smtClean="0"/>
            </a:br>
            <a:r>
              <a:rPr lang="en-US" sz="2000" dirty="0"/>
              <a:t>Advantages of Exceptions</a:t>
            </a:r>
          </a:p>
        </p:txBody>
      </p:sp>
      <p:sp>
        <p:nvSpPr>
          <p:cNvPr id="2" name="Content Placeholder 1"/>
          <p:cNvSpPr>
            <a:spLocks noGrp="1"/>
          </p:cNvSpPr>
          <p:nvPr>
            <p:ph idx="4294967295"/>
          </p:nvPr>
        </p:nvSpPr>
        <p:spPr>
          <a:xfrm>
            <a:off x="298450" y="1495425"/>
            <a:ext cx="8845550" cy="4643438"/>
          </a:xfrm>
        </p:spPr>
        <p:txBody>
          <a:bodyPr/>
          <a:lstStyle/>
          <a:p>
            <a:r>
              <a:rPr lang="en-US" dirty="0"/>
              <a:t>Notes page</a:t>
            </a:r>
          </a:p>
          <a:p>
            <a:endParaRPr lang="en-US" dirty="0"/>
          </a:p>
        </p:txBody>
      </p:sp>
    </p:spTree>
    <p:extLst>
      <p:ext uri="{BB962C8B-B14F-4D97-AF65-F5344CB8AC3E}">
        <p14:creationId xmlns:p14="http://schemas.microsoft.com/office/powerpoint/2010/main" val="416307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9.2:  Exception Types and Hierarchy</a:t>
            </a:r>
            <a:br>
              <a:rPr lang="en-US" sz="2000" dirty="0"/>
            </a:br>
            <a:r>
              <a:rPr lang="en-US" sz="2000" dirty="0" err="1"/>
              <a:t>Hierarchy</a:t>
            </a:r>
            <a:r>
              <a:rPr lang="en-US" sz="2000" dirty="0"/>
              <a:t> of Exception Classes</a:t>
            </a:r>
          </a:p>
        </p:txBody>
      </p:sp>
      <p:grpSp>
        <p:nvGrpSpPr>
          <p:cNvPr id="5" name="Group 6"/>
          <p:cNvGrpSpPr>
            <a:grpSpLocks/>
          </p:cNvGrpSpPr>
          <p:nvPr/>
        </p:nvGrpSpPr>
        <p:grpSpPr bwMode="auto">
          <a:xfrm>
            <a:off x="381000" y="1846040"/>
            <a:ext cx="8458200" cy="2986088"/>
            <a:chOff x="432" y="1614"/>
            <a:chExt cx="5158" cy="1881"/>
          </a:xfrm>
        </p:grpSpPr>
        <p:sp>
          <p:nvSpPr>
            <p:cNvPr id="8" name="Line 7"/>
            <p:cNvSpPr>
              <a:spLocks noChangeShapeType="1"/>
            </p:cNvSpPr>
            <p:nvPr/>
          </p:nvSpPr>
          <p:spPr bwMode="auto">
            <a:xfrm>
              <a:off x="3414" y="1954"/>
              <a:ext cx="1" cy="150"/>
            </a:xfrm>
            <a:prstGeom prst="line">
              <a:avLst/>
            </a:prstGeom>
            <a:noFill/>
            <a:ln w="20701">
              <a:solidFill>
                <a:srgbClr val="800000"/>
              </a:solidFill>
              <a:round/>
              <a:headEnd/>
              <a:tailEnd/>
            </a:ln>
          </p:spPr>
          <p:txBody>
            <a:bodyPr/>
            <a:lstStyle/>
            <a:p>
              <a:endParaRPr lang="en-IN">
                <a:latin typeface="+mj-lt"/>
                <a:cs typeface="Arial" pitchFamily="34" charset="0"/>
              </a:endParaRPr>
            </a:p>
          </p:txBody>
        </p:sp>
        <p:sp>
          <p:nvSpPr>
            <p:cNvPr id="9" name="Line 8"/>
            <p:cNvSpPr>
              <a:spLocks noChangeShapeType="1"/>
            </p:cNvSpPr>
            <p:nvPr/>
          </p:nvSpPr>
          <p:spPr bwMode="auto">
            <a:xfrm>
              <a:off x="2379" y="2104"/>
              <a:ext cx="1" cy="150"/>
            </a:xfrm>
            <a:prstGeom prst="line">
              <a:avLst/>
            </a:prstGeom>
            <a:noFill/>
            <a:ln w="20701">
              <a:solidFill>
                <a:srgbClr val="800000"/>
              </a:solidFill>
              <a:round/>
              <a:headEnd/>
              <a:tailEnd/>
            </a:ln>
          </p:spPr>
          <p:txBody>
            <a:bodyPr/>
            <a:lstStyle/>
            <a:p>
              <a:endParaRPr lang="en-IN">
                <a:latin typeface="+mj-lt"/>
                <a:cs typeface="Arial" pitchFamily="34" charset="0"/>
              </a:endParaRPr>
            </a:p>
          </p:txBody>
        </p:sp>
        <p:sp>
          <p:nvSpPr>
            <p:cNvPr id="10" name="Line 9"/>
            <p:cNvSpPr>
              <a:spLocks noChangeShapeType="1"/>
            </p:cNvSpPr>
            <p:nvPr/>
          </p:nvSpPr>
          <p:spPr bwMode="auto">
            <a:xfrm>
              <a:off x="4570" y="2104"/>
              <a:ext cx="1" cy="150"/>
            </a:xfrm>
            <a:prstGeom prst="line">
              <a:avLst/>
            </a:prstGeom>
            <a:noFill/>
            <a:ln w="20701">
              <a:solidFill>
                <a:srgbClr val="800000"/>
              </a:solidFill>
              <a:round/>
              <a:headEnd/>
              <a:tailEnd/>
            </a:ln>
          </p:spPr>
          <p:txBody>
            <a:bodyPr/>
            <a:lstStyle/>
            <a:p>
              <a:endParaRPr lang="en-IN">
                <a:latin typeface="+mj-lt"/>
                <a:cs typeface="Arial" pitchFamily="34" charset="0"/>
              </a:endParaRPr>
            </a:p>
          </p:txBody>
        </p:sp>
        <p:sp>
          <p:nvSpPr>
            <p:cNvPr id="11" name="Line 10"/>
            <p:cNvSpPr>
              <a:spLocks noChangeShapeType="1"/>
            </p:cNvSpPr>
            <p:nvPr/>
          </p:nvSpPr>
          <p:spPr bwMode="auto">
            <a:xfrm>
              <a:off x="2379" y="2104"/>
              <a:ext cx="549" cy="1"/>
            </a:xfrm>
            <a:prstGeom prst="line">
              <a:avLst/>
            </a:prstGeom>
            <a:noFill/>
            <a:ln w="20701">
              <a:solidFill>
                <a:srgbClr val="800000"/>
              </a:solidFill>
              <a:round/>
              <a:headEnd/>
              <a:tailEnd/>
            </a:ln>
          </p:spPr>
          <p:txBody>
            <a:bodyPr/>
            <a:lstStyle/>
            <a:p>
              <a:endParaRPr lang="en-IN">
                <a:latin typeface="+mj-lt"/>
                <a:cs typeface="Arial" pitchFamily="34" charset="0"/>
              </a:endParaRPr>
            </a:p>
          </p:txBody>
        </p:sp>
        <p:sp>
          <p:nvSpPr>
            <p:cNvPr id="12" name="Line 11"/>
            <p:cNvSpPr>
              <a:spLocks noChangeShapeType="1"/>
            </p:cNvSpPr>
            <p:nvPr/>
          </p:nvSpPr>
          <p:spPr bwMode="auto">
            <a:xfrm>
              <a:off x="2928" y="2104"/>
              <a:ext cx="1642" cy="1"/>
            </a:xfrm>
            <a:prstGeom prst="line">
              <a:avLst/>
            </a:prstGeom>
            <a:noFill/>
            <a:ln w="20701">
              <a:solidFill>
                <a:srgbClr val="800000"/>
              </a:solidFill>
              <a:round/>
              <a:headEnd/>
              <a:tailEnd/>
            </a:ln>
          </p:spPr>
          <p:txBody>
            <a:bodyPr/>
            <a:lstStyle/>
            <a:p>
              <a:endParaRPr lang="en-IN">
                <a:latin typeface="+mj-lt"/>
                <a:cs typeface="Arial" pitchFamily="34" charset="0"/>
              </a:endParaRPr>
            </a:p>
          </p:txBody>
        </p:sp>
        <p:sp>
          <p:nvSpPr>
            <p:cNvPr id="13" name="Line 12"/>
            <p:cNvSpPr>
              <a:spLocks noChangeShapeType="1"/>
            </p:cNvSpPr>
            <p:nvPr/>
          </p:nvSpPr>
          <p:spPr bwMode="auto">
            <a:xfrm>
              <a:off x="2379" y="2594"/>
              <a:ext cx="1" cy="150"/>
            </a:xfrm>
            <a:prstGeom prst="line">
              <a:avLst/>
            </a:prstGeom>
            <a:noFill/>
            <a:ln w="20701">
              <a:solidFill>
                <a:srgbClr val="800000"/>
              </a:solidFill>
              <a:round/>
              <a:headEnd/>
              <a:tailEnd/>
            </a:ln>
          </p:spPr>
          <p:txBody>
            <a:bodyPr/>
            <a:lstStyle/>
            <a:p>
              <a:endParaRPr lang="en-IN">
                <a:latin typeface="+mj-lt"/>
                <a:cs typeface="Arial" pitchFamily="34" charset="0"/>
              </a:endParaRPr>
            </a:p>
          </p:txBody>
        </p:sp>
        <p:sp>
          <p:nvSpPr>
            <p:cNvPr id="14" name="Line 13"/>
            <p:cNvSpPr>
              <a:spLocks noChangeShapeType="1"/>
            </p:cNvSpPr>
            <p:nvPr/>
          </p:nvSpPr>
          <p:spPr bwMode="auto">
            <a:xfrm>
              <a:off x="1280" y="2744"/>
              <a:ext cx="1" cy="150"/>
            </a:xfrm>
            <a:prstGeom prst="line">
              <a:avLst/>
            </a:prstGeom>
            <a:noFill/>
            <a:ln w="20701">
              <a:solidFill>
                <a:srgbClr val="800000"/>
              </a:solidFill>
              <a:round/>
              <a:headEnd/>
              <a:tailEnd/>
            </a:ln>
          </p:spPr>
          <p:txBody>
            <a:bodyPr/>
            <a:lstStyle/>
            <a:p>
              <a:endParaRPr lang="en-IN">
                <a:latin typeface="+mj-lt"/>
                <a:cs typeface="Arial" pitchFamily="34" charset="0"/>
              </a:endParaRPr>
            </a:p>
          </p:txBody>
        </p:sp>
        <p:sp>
          <p:nvSpPr>
            <p:cNvPr id="15" name="Line 14"/>
            <p:cNvSpPr>
              <a:spLocks noChangeShapeType="1"/>
            </p:cNvSpPr>
            <p:nvPr/>
          </p:nvSpPr>
          <p:spPr bwMode="auto">
            <a:xfrm>
              <a:off x="3471" y="2744"/>
              <a:ext cx="1" cy="150"/>
            </a:xfrm>
            <a:prstGeom prst="line">
              <a:avLst/>
            </a:prstGeom>
            <a:noFill/>
            <a:ln w="20701">
              <a:solidFill>
                <a:srgbClr val="800000"/>
              </a:solidFill>
              <a:round/>
              <a:headEnd/>
              <a:tailEnd/>
            </a:ln>
          </p:spPr>
          <p:txBody>
            <a:bodyPr/>
            <a:lstStyle/>
            <a:p>
              <a:endParaRPr lang="en-IN">
                <a:latin typeface="+mj-lt"/>
                <a:cs typeface="Arial" pitchFamily="34" charset="0"/>
              </a:endParaRPr>
            </a:p>
          </p:txBody>
        </p:sp>
        <p:sp>
          <p:nvSpPr>
            <p:cNvPr id="16" name="Line 15"/>
            <p:cNvSpPr>
              <a:spLocks noChangeShapeType="1"/>
            </p:cNvSpPr>
            <p:nvPr/>
          </p:nvSpPr>
          <p:spPr bwMode="auto">
            <a:xfrm>
              <a:off x="1280" y="2744"/>
              <a:ext cx="1099" cy="1"/>
            </a:xfrm>
            <a:prstGeom prst="line">
              <a:avLst/>
            </a:prstGeom>
            <a:noFill/>
            <a:ln w="20701">
              <a:solidFill>
                <a:srgbClr val="800000"/>
              </a:solidFill>
              <a:round/>
              <a:headEnd/>
              <a:tailEnd/>
            </a:ln>
          </p:spPr>
          <p:txBody>
            <a:bodyPr/>
            <a:lstStyle/>
            <a:p>
              <a:endParaRPr lang="en-IN">
                <a:latin typeface="+mj-lt"/>
                <a:cs typeface="Arial" pitchFamily="34" charset="0"/>
              </a:endParaRPr>
            </a:p>
          </p:txBody>
        </p:sp>
        <p:sp>
          <p:nvSpPr>
            <p:cNvPr id="17" name="Line 16"/>
            <p:cNvSpPr>
              <a:spLocks noChangeShapeType="1"/>
            </p:cNvSpPr>
            <p:nvPr/>
          </p:nvSpPr>
          <p:spPr bwMode="auto">
            <a:xfrm>
              <a:off x="2379" y="2744"/>
              <a:ext cx="1092" cy="1"/>
            </a:xfrm>
            <a:prstGeom prst="line">
              <a:avLst/>
            </a:prstGeom>
            <a:noFill/>
            <a:ln w="20701">
              <a:solidFill>
                <a:srgbClr val="800000"/>
              </a:solidFill>
              <a:round/>
              <a:headEnd/>
              <a:tailEnd/>
            </a:ln>
          </p:spPr>
          <p:txBody>
            <a:bodyPr/>
            <a:lstStyle/>
            <a:p>
              <a:endParaRPr lang="en-IN">
                <a:latin typeface="+mj-lt"/>
                <a:cs typeface="Arial" pitchFamily="34" charset="0"/>
              </a:endParaRPr>
            </a:p>
          </p:txBody>
        </p:sp>
        <p:sp>
          <p:nvSpPr>
            <p:cNvPr id="18" name="Rectangle 17"/>
            <p:cNvSpPr>
              <a:spLocks noChangeArrowheads="1"/>
            </p:cNvSpPr>
            <p:nvPr/>
          </p:nvSpPr>
          <p:spPr bwMode="auto">
            <a:xfrm>
              <a:off x="432" y="2880"/>
              <a:ext cx="1868" cy="354"/>
            </a:xfrm>
            <a:prstGeom prst="rect">
              <a:avLst/>
            </a:prstGeom>
            <a:solidFill>
              <a:srgbClr val="FF9933"/>
            </a:solidFill>
            <a:ln w="9525">
              <a:noFill/>
              <a:miter lim="800000"/>
              <a:headEnd/>
              <a:tailEnd/>
            </a:ln>
          </p:spPr>
          <p:txBody>
            <a:bodyPr/>
            <a:lstStyle/>
            <a:p>
              <a:endParaRPr lang="en-IN">
                <a:latin typeface="+mj-lt"/>
                <a:cs typeface="Arial" pitchFamily="34" charset="0"/>
              </a:endParaRPr>
            </a:p>
          </p:txBody>
        </p:sp>
        <p:sp>
          <p:nvSpPr>
            <p:cNvPr id="19" name="Rectangle 18"/>
            <p:cNvSpPr>
              <a:spLocks noChangeArrowheads="1"/>
            </p:cNvSpPr>
            <p:nvPr/>
          </p:nvSpPr>
          <p:spPr bwMode="auto">
            <a:xfrm>
              <a:off x="572" y="2962"/>
              <a:ext cx="1603" cy="221"/>
            </a:xfrm>
            <a:prstGeom prst="rect">
              <a:avLst/>
            </a:prstGeom>
            <a:noFill/>
            <a:ln w="9525">
              <a:noFill/>
              <a:miter lim="800000"/>
              <a:headEnd/>
              <a:tailEnd/>
            </a:ln>
          </p:spPr>
          <p:txBody>
            <a:bodyPr lIns="0" tIns="0" rIns="0" bIns="0">
              <a:spAutoFit/>
            </a:bodyPr>
            <a:lstStyle/>
            <a:p>
              <a:pPr algn="l" eaLnBrk="0" hangingPunct="0"/>
              <a:r>
                <a:rPr lang="en-US" sz="2300" dirty="0" err="1" smtClean="0">
                  <a:latin typeface="+mj-lt"/>
                  <a:cs typeface="Arial" pitchFamily="34" charset="0"/>
                </a:rPr>
                <a:t>R</a:t>
              </a:r>
              <a:r>
                <a:rPr lang="en-US" sz="1600" dirty="0" err="1" smtClean="0">
                  <a:latin typeface="+mj-lt"/>
                  <a:cs typeface="Arial" pitchFamily="34" charset="0"/>
                </a:rPr>
                <a:t>unTimeException</a:t>
              </a:r>
              <a:endParaRPr lang="en-US" sz="2400" dirty="0">
                <a:latin typeface="+mj-lt"/>
                <a:cs typeface="Arial" pitchFamily="34" charset="0"/>
              </a:endParaRPr>
            </a:p>
          </p:txBody>
        </p:sp>
        <p:sp>
          <p:nvSpPr>
            <p:cNvPr id="20" name="Rectangle 19"/>
            <p:cNvSpPr>
              <a:spLocks noChangeArrowheads="1"/>
            </p:cNvSpPr>
            <p:nvPr/>
          </p:nvSpPr>
          <p:spPr bwMode="auto">
            <a:xfrm>
              <a:off x="432" y="2880"/>
              <a:ext cx="1868" cy="354"/>
            </a:xfrm>
            <a:prstGeom prst="rect">
              <a:avLst/>
            </a:prstGeom>
            <a:noFill/>
            <a:ln w="20638">
              <a:solidFill>
                <a:srgbClr val="5F5F5F"/>
              </a:solidFill>
              <a:miter lim="800000"/>
              <a:headEnd/>
              <a:tailEnd/>
            </a:ln>
          </p:spPr>
          <p:txBody>
            <a:bodyPr/>
            <a:lstStyle/>
            <a:p>
              <a:endParaRPr lang="en-IN">
                <a:latin typeface="+mj-lt"/>
                <a:cs typeface="Arial" pitchFamily="34" charset="0"/>
              </a:endParaRPr>
            </a:p>
          </p:txBody>
        </p:sp>
        <p:sp>
          <p:nvSpPr>
            <p:cNvPr id="21" name="Rectangle 20"/>
            <p:cNvSpPr>
              <a:spLocks noChangeArrowheads="1"/>
            </p:cNvSpPr>
            <p:nvPr/>
          </p:nvSpPr>
          <p:spPr bwMode="auto">
            <a:xfrm>
              <a:off x="2457" y="2894"/>
              <a:ext cx="2034" cy="340"/>
            </a:xfrm>
            <a:prstGeom prst="rect">
              <a:avLst/>
            </a:prstGeom>
            <a:solidFill>
              <a:srgbClr val="FF9933"/>
            </a:solidFill>
            <a:ln w="9525">
              <a:noFill/>
              <a:miter lim="800000"/>
              <a:headEnd/>
              <a:tailEnd/>
            </a:ln>
          </p:spPr>
          <p:txBody>
            <a:bodyPr/>
            <a:lstStyle/>
            <a:p>
              <a:endParaRPr lang="en-IN">
                <a:latin typeface="+mj-lt"/>
                <a:cs typeface="Arial" pitchFamily="34" charset="0"/>
              </a:endParaRPr>
            </a:p>
          </p:txBody>
        </p:sp>
        <p:sp>
          <p:nvSpPr>
            <p:cNvPr id="22" name="Rectangle 21"/>
            <p:cNvSpPr>
              <a:spLocks noChangeArrowheads="1"/>
            </p:cNvSpPr>
            <p:nvPr/>
          </p:nvSpPr>
          <p:spPr bwMode="auto">
            <a:xfrm>
              <a:off x="2639" y="2967"/>
              <a:ext cx="1399" cy="155"/>
            </a:xfrm>
            <a:prstGeom prst="rect">
              <a:avLst/>
            </a:prstGeom>
            <a:noFill/>
            <a:ln w="9525">
              <a:noFill/>
              <a:miter lim="800000"/>
              <a:headEnd/>
              <a:tailEnd/>
            </a:ln>
          </p:spPr>
          <p:txBody>
            <a:bodyPr wrap="none" lIns="0" tIns="0" rIns="0" bIns="0">
              <a:spAutoFit/>
            </a:bodyPr>
            <a:lstStyle/>
            <a:p>
              <a:pPr algn="l" eaLnBrk="0" hangingPunct="0"/>
              <a:r>
                <a:rPr lang="en-US" sz="1600" dirty="0" smtClean="0">
                  <a:latin typeface="+mj-lt"/>
                  <a:cs typeface="Arial" pitchFamily="34" charset="0"/>
                </a:rPr>
                <a:t>Exception Sub-classes</a:t>
              </a:r>
              <a:endParaRPr lang="en-US" sz="1600" dirty="0">
                <a:latin typeface="+mj-lt"/>
                <a:cs typeface="Arial" pitchFamily="34" charset="0"/>
              </a:endParaRPr>
            </a:p>
          </p:txBody>
        </p:sp>
        <p:sp>
          <p:nvSpPr>
            <p:cNvPr id="23" name="Rectangle 22"/>
            <p:cNvSpPr>
              <a:spLocks noChangeArrowheads="1"/>
            </p:cNvSpPr>
            <p:nvPr/>
          </p:nvSpPr>
          <p:spPr bwMode="auto">
            <a:xfrm>
              <a:off x="2457" y="2894"/>
              <a:ext cx="2034" cy="340"/>
            </a:xfrm>
            <a:prstGeom prst="rect">
              <a:avLst/>
            </a:prstGeom>
            <a:noFill/>
            <a:ln w="20638">
              <a:solidFill>
                <a:srgbClr val="5F5F5F"/>
              </a:solidFill>
              <a:miter lim="800000"/>
              <a:headEnd/>
              <a:tailEnd/>
            </a:ln>
          </p:spPr>
          <p:txBody>
            <a:bodyPr/>
            <a:lstStyle/>
            <a:p>
              <a:endParaRPr lang="en-IN">
                <a:latin typeface="+mj-lt"/>
                <a:cs typeface="Arial" pitchFamily="34" charset="0"/>
              </a:endParaRPr>
            </a:p>
          </p:txBody>
        </p:sp>
        <p:sp>
          <p:nvSpPr>
            <p:cNvPr id="24" name="Rectangle 23"/>
            <p:cNvSpPr>
              <a:spLocks noChangeArrowheads="1"/>
            </p:cNvSpPr>
            <p:nvPr/>
          </p:nvSpPr>
          <p:spPr bwMode="auto">
            <a:xfrm>
              <a:off x="1365" y="2254"/>
              <a:ext cx="2034" cy="340"/>
            </a:xfrm>
            <a:prstGeom prst="rect">
              <a:avLst/>
            </a:prstGeom>
            <a:solidFill>
              <a:srgbClr val="FF9933"/>
            </a:solidFill>
            <a:ln w="9525">
              <a:noFill/>
              <a:miter lim="800000"/>
              <a:headEnd/>
              <a:tailEnd/>
            </a:ln>
          </p:spPr>
          <p:txBody>
            <a:bodyPr/>
            <a:lstStyle/>
            <a:p>
              <a:endParaRPr lang="en-IN">
                <a:latin typeface="+mj-lt"/>
                <a:cs typeface="Arial" pitchFamily="34" charset="0"/>
              </a:endParaRPr>
            </a:p>
          </p:txBody>
        </p:sp>
        <p:sp>
          <p:nvSpPr>
            <p:cNvPr id="25" name="Rectangle 24"/>
            <p:cNvSpPr>
              <a:spLocks noChangeArrowheads="1"/>
            </p:cNvSpPr>
            <p:nvPr/>
          </p:nvSpPr>
          <p:spPr bwMode="auto">
            <a:xfrm>
              <a:off x="1980" y="2313"/>
              <a:ext cx="609" cy="155"/>
            </a:xfrm>
            <a:prstGeom prst="rect">
              <a:avLst/>
            </a:prstGeom>
            <a:noFill/>
            <a:ln w="9525">
              <a:noFill/>
              <a:miter lim="800000"/>
              <a:headEnd/>
              <a:tailEnd/>
            </a:ln>
          </p:spPr>
          <p:txBody>
            <a:bodyPr wrap="none" lIns="0" tIns="0" rIns="0" bIns="0">
              <a:spAutoFit/>
            </a:bodyPr>
            <a:lstStyle/>
            <a:p>
              <a:pPr algn="l" eaLnBrk="0" hangingPunct="0"/>
              <a:r>
                <a:rPr lang="en-US" sz="1600" dirty="0">
                  <a:latin typeface="+mj-lt"/>
                  <a:cs typeface="Arial" pitchFamily="34" charset="0"/>
                </a:rPr>
                <a:t>Exception</a:t>
              </a:r>
            </a:p>
          </p:txBody>
        </p:sp>
        <p:sp>
          <p:nvSpPr>
            <p:cNvPr id="26" name="Rectangle 25"/>
            <p:cNvSpPr>
              <a:spLocks noChangeArrowheads="1"/>
            </p:cNvSpPr>
            <p:nvPr/>
          </p:nvSpPr>
          <p:spPr bwMode="auto">
            <a:xfrm>
              <a:off x="1365" y="2254"/>
              <a:ext cx="2034" cy="340"/>
            </a:xfrm>
            <a:prstGeom prst="rect">
              <a:avLst/>
            </a:prstGeom>
            <a:noFill/>
            <a:ln w="20638">
              <a:solidFill>
                <a:srgbClr val="5F5F5F"/>
              </a:solidFill>
              <a:miter lim="800000"/>
              <a:headEnd/>
              <a:tailEnd/>
            </a:ln>
          </p:spPr>
          <p:txBody>
            <a:bodyPr/>
            <a:lstStyle/>
            <a:p>
              <a:endParaRPr lang="en-IN">
                <a:latin typeface="+mj-lt"/>
                <a:cs typeface="Arial" pitchFamily="34" charset="0"/>
              </a:endParaRPr>
            </a:p>
          </p:txBody>
        </p:sp>
        <p:sp>
          <p:nvSpPr>
            <p:cNvPr id="27" name="Rectangle 26"/>
            <p:cNvSpPr>
              <a:spLocks noChangeArrowheads="1"/>
            </p:cNvSpPr>
            <p:nvPr/>
          </p:nvSpPr>
          <p:spPr bwMode="auto">
            <a:xfrm>
              <a:off x="3556" y="2254"/>
              <a:ext cx="2034" cy="340"/>
            </a:xfrm>
            <a:prstGeom prst="rect">
              <a:avLst/>
            </a:prstGeom>
            <a:solidFill>
              <a:srgbClr val="FF9933"/>
            </a:solidFill>
            <a:ln w="9525">
              <a:noFill/>
              <a:miter lim="800000"/>
              <a:headEnd/>
              <a:tailEnd/>
            </a:ln>
          </p:spPr>
          <p:txBody>
            <a:bodyPr/>
            <a:lstStyle/>
            <a:p>
              <a:endParaRPr lang="en-IN">
                <a:latin typeface="+mj-lt"/>
                <a:cs typeface="Arial" pitchFamily="34" charset="0"/>
              </a:endParaRPr>
            </a:p>
          </p:txBody>
        </p:sp>
        <p:sp>
          <p:nvSpPr>
            <p:cNvPr id="28" name="Rectangle 27"/>
            <p:cNvSpPr>
              <a:spLocks noChangeArrowheads="1"/>
            </p:cNvSpPr>
            <p:nvPr/>
          </p:nvSpPr>
          <p:spPr bwMode="auto">
            <a:xfrm>
              <a:off x="4373" y="2313"/>
              <a:ext cx="317" cy="155"/>
            </a:xfrm>
            <a:prstGeom prst="rect">
              <a:avLst/>
            </a:prstGeom>
            <a:noFill/>
            <a:ln w="9525">
              <a:noFill/>
              <a:miter lim="800000"/>
              <a:headEnd/>
              <a:tailEnd/>
            </a:ln>
          </p:spPr>
          <p:txBody>
            <a:bodyPr wrap="none" lIns="0" tIns="0" rIns="0" bIns="0">
              <a:spAutoFit/>
            </a:bodyPr>
            <a:lstStyle/>
            <a:p>
              <a:pPr algn="l" eaLnBrk="0" hangingPunct="0"/>
              <a:r>
                <a:rPr lang="en-US" sz="1600" dirty="0">
                  <a:latin typeface="+mj-lt"/>
                  <a:cs typeface="Arial" pitchFamily="34" charset="0"/>
                </a:rPr>
                <a:t>Error</a:t>
              </a:r>
            </a:p>
          </p:txBody>
        </p:sp>
        <p:sp>
          <p:nvSpPr>
            <p:cNvPr id="29" name="Rectangle 28"/>
            <p:cNvSpPr>
              <a:spLocks noChangeArrowheads="1"/>
            </p:cNvSpPr>
            <p:nvPr/>
          </p:nvSpPr>
          <p:spPr bwMode="auto">
            <a:xfrm>
              <a:off x="3556" y="2254"/>
              <a:ext cx="2034" cy="340"/>
            </a:xfrm>
            <a:prstGeom prst="rect">
              <a:avLst/>
            </a:prstGeom>
            <a:noFill/>
            <a:ln w="20638">
              <a:solidFill>
                <a:srgbClr val="5F5F5F"/>
              </a:solidFill>
              <a:miter lim="800000"/>
              <a:headEnd/>
              <a:tailEnd/>
            </a:ln>
          </p:spPr>
          <p:txBody>
            <a:bodyPr/>
            <a:lstStyle/>
            <a:p>
              <a:endParaRPr lang="en-IN">
                <a:latin typeface="+mj-lt"/>
                <a:cs typeface="Arial" pitchFamily="34" charset="0"/>
              </a:endParaRPr>
            </a:p>
          </p:txBody>
        </p:sp>
        <p:sp>
          <p:nvSpPr>
            <p:cNvPr id="30" name="Rectangle 29"/>
            <p:cNvSpPr>
              <a:spLocks noChangeArrowheads="1"/>
            </p:cNvSpPr>
            <p:nvPr/>
          </p:nvSpPr>
          <p:spPr bwMode="auto">
            <a:xfrm>
              <a:off x="2400" y="1632"/>
              <a:ext cx="2016" cy="288"/>
            </a:xfrm>
            <a:prstGeom prst="rect">
              <a:avLst/>
            </a:prstGeom>
            <a:solidFill>
              <a:srgbClr val="FF9933"/>
            </a:solidFill>
            <a:ln w="9525">
              <a:noFill/>
              <a:miter lim="800000"/>
              <a:headEnd/>
              <a:tailEnd/>
            </a:ln>
          </p:spPr>
          <p:txBody>
            <a:bodyPr/>
            <a:lstStyle/>
            <a:p>
              <a:endParaRPr lang="en-IN">
                <a:latin typeface="+mj-lt"/>
                <a:cs typeface="Arial" pitchFamily="34" charset="0"/>
              </a:endParaRPr>
            </a:p>
          </p:txBody>
        </p:sp>
        <p:sp>
          <p:nvSpPr>
            <p:cNvPr id="31" name="Rectangle 30"/>
            <p:cNvSpPr>
              <a:spLocks noChangeArrowheads="1"/>
            </p:cNvSpPr>
            <p:nvPr/>
          </p:nvSpPr>
          <p:spPr bwMode="auto">
            <a:xfrm>
              <a:off x="3045" y="1673"/>
              <a:ext cx="650" cy="155"/>
            </a:xfrm>
            <a:prstGeom prst="rect">
              <a:avLst/>
            </a:prstGeom>
            <a:noFill/>
            <a:ln w="9525">
              <a:noFill/>
              <a:miter lim="800000"/>
              <a:headEnd/>
              <a:tailEnd/>
            </a:ln>
          </p:spPr>
          <p:txBody>
            <a:bodyPr wrap="none" lIns="0" tIns="0" rIns="0" bIns="0">
              <a:spAutoFit/>
            </a:bodyPr>
            <a:lstStyle/>
            <a:p>
              <a:pPr eaLnBrk="0" hangingPunct="0"/>
              <a:r>
                <a:rPr lang="en-US" sz="1600" dirty="0" err="1">
                  <a:latin typeface="+mj-lt"/>
                  <a:cs typeface="Arial" pitchFamily="34" charset="0"/>
                </a:rPr>
                <a:t>Throwable</a:t>
              </a:r>
              <a:endParaRPr lang="en-US" sz="1600" dirty="0">
                <a:latin typeface="+mj-lt"/>
                <a:cs typeface="Arial" pitchFamily="34" charset="0"/>
              </a:endParaRPr>
            </a:p>
          </p:txBody>
        </p:sp>
        <p:sp>
          <p:nvSpPr>
            <p:cNvPr id="32" name="Rectangle 31"/>
            <p:cNvSpPr>
              <a:spLocks noChangeArrowheads="1"/>
            </p:cNvSpPr>
            <p:nvPr/>
          </p:nvSpPr>
          <p:spPr bwMode="auto">
            <a:xfrm>
              <a:off x="2400" y="1614"/>
              <a:ext cx="2034" cy="306"/>
            </a:xfrm>
            <a:prstGeom prst="rect">
              <a:avLst/>
            </a:prstGeom>
            <a:noFill/>
            <a:ln w="20638">
              <a:solidFill>
                <a:srgbClr val="5F5F5F"/>
              </a:solidFill>
              <a:miter lim="800000"/>
              <a:headEnd/>
              <a:tailEnd/>
            </a:ln>
          </p:spPr>
          <p:txBody>
            <a:bodyPr/>
            <a:lstStyle/>
            <a:p>
              <a:endParaRPr lang="en-IN">
                <a:latin typeface="+mj-lt"/>
                <a:cs typeface="Arial" pitchFamily="34" charset="0"/>
              </a:endParaRPr>
            </a:p>
          </p:txBody>
        </p:sp>
        <p:sp>
          <p:nvSpPr>
            <p:cNvPr id="33" name="Text Box 32"/>
            <p:cNvSpPr txBox="1">
              <a:spLocks noChangeArrowheads="1"/>
            </p:cNvSpPr>
            <p:nvPr/>
          </p:nvSpPr>
          <p:spPr bwMode="auto">
            <a:xfrm>
              <a:off x="508" y="3262"/>
              <a:ext cx="1599" cy="233"/>
            </a:xfrm>
            <a:prstGeom prst="rect">
              <a:avLst/>
            </a:prstGeom>
            <a:noFill/>
            <a:ln w="9525">
              <a:noFill/>
              <a:miter lim="800000"/>
              <a:headEnd/>
              <a:tailEnd/>
            </a:ln>
            <a:effectLst/>
          </p:spPr>
          <p:txBody>
            <a:bodyPr wrap="none">
              <a:spAutoFit/>
            </a:bodyPr>
            <a:lstStyle/>
            <a:p>
              <a:pPr algn="l"/>
              <a:r>
                <a:rPr lang="en-US" dirty="0">
                  <a:latin typeface="+mj-lt"/>
                  <a:cs typeface="Arial" pitchFamily="34" charset="0"/>
                </a:rPr>
                <a:t>u</a:t>
              </a:r>
              <a:r>
                <a:rPr lang="en-US" dirty="0" smtClean="0">
                  <a:latin typeface="+mj-lt"/>
                  <a:cs typeface="Arial" pitchFamily="34" charset="0"/>
                </a:rPr>
                <a:t>nchecked </a:t>
              </a:r>
              <a:r>
                <a:rPr lang="en-US" dirty="0">
                  <a:latin typeface="+mj-lt"/>
                  <a:cs typeface="Arial" pitchFamily="34" charset="0"/>
                </a:rPr>
                <a:t>Exception</a:t>
              </a:r>
            </a:p>
          </p:txBody>
        </p:sp>
        <p:sp>
          <p:nvSpPr>
            <p:cNvPr id="34" name="Text Box 33"/>
            <p:cNvSpPr txBox="1">
              <a:spLocks noChangeArrowheads="1"/>
            </p:cNvSpPr>
            <p:nvPr/>
          </p:nvSpPr>
          <p:spPr bwMode="auto">
            <a:xfrm>
              <a:off x="2602" y="3260"/>
              <a:ext cx="1446" cy="233"/>
            </a:xfrm>
            <a:prstGeom prst="rect">
              <a:avLst/>
            </a:prstGeom>
            <a:noFill/>
            <a:ln w="9525">
              <a:noFill/>
              <a:miter lim="800000"/>
              <a:headEnd/>
              <a:tailEnd/>
            </a:ln>
            <a:effectLst/>
          </p:spPr>
          <p:txBody>
            <a:bodyPr wrap="none">
              <a:spAutoFit/>
            </a:bodyPr>
            <a:lstStyle/>
            <a:p>
              <a:pPr algn="l"/>
              <a:r>
                <a:rPr lang="en-US" dirty="0">
                  <a:latin typeface="+mj-lt"/>
                  <a:cs typeface="Arial" pitchFamily="34" charset="0"/>
                </a:rPr>
                <a:t>Checked Exception</a:t>
              </a:r>
            </a:p>
          </p:txBody>
        </p:sp>
      </p:grpSp>
    </p:spTree>
    <p:extLst>
      <p:ext uri="{BB962C8B-B14F-4D97-AF65-F5344CB8AC3E}">
        <p14:creationId xmlns:p14="http://schemas.microsoft.com/office/powerpoint/2010/main" val="83612076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Demos</Material_x0020_Type>
    <Category xmlns="26bed2a0-a239-4228-bd8e-b46f54fc12da">Module Artifact</Category>
    <Level xmlns="26bed2a0-a239-4228-bd8e-b46f54fc12da">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1830C8-F522-4AF4-83DD-915E4EE23EB4}"/>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5E95485E-C165-4F3A-8746-18D95B10ABCE}"/>
</file>

<file path=docProps/app.xml><?xml version="1.0" encoding="utf-8"?>
<Properties xmlns="http://schemas.openxmlformats.org/officeDocument/2006/extended-properties" xmlns:vt="http://schemas.openxmlformats.org/officeDocument/2006/docPropsVTypes">
  <Template/>
  <TotalTime>3104</TotalTime>
  <Words>5591</Words>
  <Application>Microsoft Office PowerPoint</Application>
  <PresentationFormat>On-screen Show (4:3)</PresentationFormat>
  <Paragraphs>860</Paragraphs>
  <Slides>38</Slides>
  <Notes>38</Notes>
  <HiddenSlides>3</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38</vt:i4>
      </vt:variant>
    </vt:vector>
  </HeadingPairs>
  <TitlesOfParts>
    <vt:vector size="44"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9.1:  Exception Handling – Fundamentals Why is exception handling used?</vt:lpstr>
      <vt:lpstr>9.1:  Exception Handling – Fundamentals Exception Handling</vt:lpstr>
      <vt:lpstr>9.1:  Exception Handling – Fundamentals Exception Handling</vt:lpstr>
      <vt:lpstr>9.1:  Exception Handling – Fundamentals  Demo</vt:lpstr>
      <vt:lpstr>9.1:  Exception Handling – Fundamentals Advantages of Exceptions</vt:lpstr>
      <vt:lpstr>9.1:  Exception Handling – Fundamentals  Advantages of Exceptions</vt:lpstr>
      <vt:lpstr>9.2:  Exception Types and Hierarchy Hierarchy of Exception Classes</vt:lpstr>
      <vt:lpstr>9.2:  Exception Types and Hierarchy Error</vt:lpstr>
      <vt:lpstr>9.2:  Exception Types and Hierarchy Exception</vt:lpstr>
      <vt:lpstr>9.2:  Exception Types and Hierarchy Checked/Compile Time Exceptions</vt:lpstr>
      <vt:lpstr>9.2:  Exception Types and Hierarchy Unchecked/Runtime Exceptions</vt:lpstr>
      <vt:lpstr>9.2:  Exception Types and Hierarchy Unchecked/Runtime Exceptions</vt:lpstr>
      <vt:lpstr>9.3: Handling Exceptions Keywords for handling Exceptions</vt:lpstr>
      <vt:lpstr>9.3: Handling Exceptions  Why to handle exceptions?</vt:lpstr>
      <vt:lpstr>5.3: Handling Exceptions  Why to handle exceptions?</vt:lpstr>
      <vt:lpstr>9.3: Handling Exceptions  Try and Catch</vt:lpstr>
      <vt:lpstr>9.3: Handling Exceptions  Using Try and Catch</vt:lpstr>
      <vt:lpstr>9.4: : Try-with-resources  Try-with-resources </vt:lpstr>
      <vt:lpstr>9.5: Multi catch blocks Multiple Catch Blocks</vt:lpstr>
      <vt:lpstr>9.5: Multi catch blocks Multi-Catch Blocks</vt:lpstr>
      <vt:lpstr>9.5: Multi catch blocks Multiple Catch Blocks</vt:lpstr>
      <vt:lpstr>9.5: Handling Exceptions  Nested Try Catch Block</vt:lpstr>
      <vt:lpstr>9.5: Handling Exceptions  The Finally Clause</vt:lpstr>
      <vt:lpstr>9.5: Handling Exceptions Demo: The Finally Clause</vt:lpstr>
      <vt:lpstr>9.6:   Throwing Exceptions  Throwing an Exception</vt:lpstr>
      <vt:lpstr>9.6:   Throwing Exceptions Throwing an Exception</vt:lpstr>
      <vt:lpstr>9.7: Declaring exceptions using throws  Using The Throws Clause</vt:lpstr>
      <vt:lpstr>9.8: User defined Exceptions User specific Exception</vt:lpstr>
      <vt:lpstr>9.8: User defined Exceptions User specific Exception</vt:lpstr>
      <vt:lpstr>9.8: User defined Exceptions Demo: User Specific Exception</vt:lpstr>
      <vt:lpstr>9.8: User defined Exceptions Lab : Exception</vt:lpstr>
      <vt:lpstr>9.9:  Best Practices on Exception Handling   The Best Practices</vt:lpstr>
      <vt:lpstr>9.9:  Best Practices on Exception Handling Best Practices</vt:lpstr>
      <vt:lpstr>9.9:  Best Practices on Exception Handling Best Practices</vt:lpstr>
      <vt:lpstr>Summary</vt:lpstr>
      <vt:lpstr>Review – Match the Following format</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195</cp:revision>
  <cp:lastPrinted>2016-07-13T05:04:04Z</cp:lastPrinted>
  <dcterms:created xsi:type="dcterms:W3CDTF">2012-05-18T02:59:15Z</dcterms:created>
  <dcterms:modified xsi:type="dcterms:W3CDTF">2018-04-04T11:30:40Z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